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87" r:id="rId3"/>
  </p:sldMasterIdLst>
  <p:notesMasterIdLst>
    <p:notesMasterId r:id="rId71"/>
  </p:notesMasterIdLst>
  <p:handoutMasterIdLst>
    <p:handoutMasterId r:id="rId72"/>
  </p:handoutMasterIdLst>
  <p:sldIdLst>
    <p:sldId id="299" r:id="rId4"/>
    <p:sldId id="256" r:id="rId5"/>
    <p:sldId id="264" r:id="rId6"/>
    <p:sldId id="262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65" r:id="rId21"/>
    <p:sldId id="266" r:id="rId22"/>
    <p:sldId id="280" r:id="rId23"/>
    <p:sldId id="284" r:id="rId24"/>
    <p:sldId id="281" r:id="rId25"/>
    <p:sldId id="282" r:id="rId26"/>
    <p:sldId id="283" r:id="rId27"/>
    <p:sldId id="285" r:id="rId28"/>
    <p:sldId id="287" r:id="rId29"/>
    <p:sldId id="288" r:id="rId30"/>
    <p:sldId id="289" r:id="rId31"/>
    <p:sldId id="290" r:id="rId32"/>
    <p:sldId id="286" r:id="rId33"/>
    <p:sldId id="291" r:id="rId34"/>
    <p:sldId id="292" r:id="rId35"/>
    <p:sldId id="293" r:id="rId36"/>
    <p:sldId id="298" r:id="rId37"/>
    <p:sldId id="294" r:id="rId38"/>
    <p:sldId id="297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00" r:id="rId70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29" autoAdjust="0"/>
    <p:restoredTop sz="78674" autoAdjust="0"/>
  </p:normalViewPr>
  <p:slideViewPr>
    <p:cSldViewPr snapToGrid="0">
      <p:cViewPr varScale="1">
        <p:scale>
          <a:sx n="59" d="100"/>
          <a:sy n="59" d="100"/>
        </p:scale>
        <p:origin x="1380" y="4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1482"/>
    </p:cViewPr>
  </p:sorter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pPr/>
              <a:t>28/06/2019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pPr/>
              <a:t>28/06/2019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Struktur</a:t>
            </a:r>
            <a:r>
              <a:rPr lang="en-US" dirty="0" smtClean="0"/>
              <a:t> Data </a:t>
            </a:r>
            <a:r>
              <a:rPr lang="en-US" dirty="0" err="1" smtClean="0"/>
              <a:t>pada</a:t>
            </a:r>
            <a:r>
              <a:rPr lang="en-US" dirty="0" smtClean="0"/>
              <a:t> 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41066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bersifat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immutable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Artinya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bahwa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s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tersebut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tetap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diubah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Ratings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(10, 9, 6, 5, 10, 8, 9, 6, 2)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Ratings1 = Ratings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Variabel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“ratings1”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berisi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variabel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“Ratings”</a:t>
            </a:r>
            <a:endParaRPr kumimoji="0" lang="en-US" sz="1200" i="0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bersifat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immutable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000"/>
              </a:spcBef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Artinya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bahwa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tersebut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tetap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diubah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0">
              <a:spcBef>
                <a:spcPts val="1000"/>
              </a:spcBef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000"/>
              </a:spcBef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lvl="0">
              <a:spcBef>
                <a:spcPts val="1000"/>
              </a:spcBef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Ratings [2] = 4,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hal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TIDAK DAPAT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karena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sebenarnya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000"/>
              </a:spcBef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Ratings [2] = 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1000"/>
              </a:spcBef>
              <a:defRPr/>
            </a:pP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bersifat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immutable</a:t>
            </a:r>
          </a:p>
          <a:p>
            <a:pPr lvl="0">
              <a:spcBef>
                <a:spcPts val="1000"/>
              </a:spcBef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2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berisi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berbeda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ingin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melakukan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manipulasi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buatlah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manipulasinya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melakukan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pengurutan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(sort)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tuple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nama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RatingsSorted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Ratings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=(10, 9, 6, 5, 10, 8, 9, 6, 2)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RatingsSorted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sorted (ratings)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Hasilnya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ratingsSorted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 (10, 9, 6, 5, 10, 8, 9, 6, 2)</a:t>
            </a:r>
            <a:endParaRPr kumimoji="0" lang="en-US" sz="1200" i="0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dibuat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bersarang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nesting)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ke-1: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NT [2]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berisi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2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yaitu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“pop”,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“rock” ,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hal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mengakibatkan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tuples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menjadi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bersarang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baseline="0" dirty="0" err="1" smtClean="0"/>
              <a:t>Tuples</a:t>
            </a:r>
            <a:r>
              <a:rPr lang="en-US" u="sng" baseline="0" dirty="0" smtClean="0"/>
              <a:t> </a:t>
            </a:r>
            <a:r>
              <a:rPr lang="en-US" u="sng" baseline="0" dirty="0" err="1" smtClean="0"/>
              <a:t>bersarang</a:t>
            </a:r>
            <a:endParaRPr lang="en-US" u="sng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contoh</a:t>
            </a:r>
            <a:r>
              <a:rPr lang="en-US" u="none" baseline="0" dirty="0" smtClean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smtClean="0"/>
              <a:t>NT </a:t>
            </a:r>
            <a:r>
              <a:rPr lang="en-US" u="none" baseline="0" dirty="0" err="1" smtClean="0"/>
              <a:t>merupakan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tuple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bersarang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anggota</a:t>
            </a:r>
            <a:r>
              <a:rPr lang="en-US" u="none" baseline="0" dirty="0" smtClean="0"/>
              <a:t>/</a:t>
            </a:r>
            <a:r>
              <a:rPr lang="en-US" u="none" baseline="0" dirty="0" err="1" smtClean="0"/>
              <a:t>elemen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smtClean="0"/>
              <a:t>(1, 2, (“pop”, “rock”), (3, 4), (“disco”, (1, 2)))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err="1" smtClean="0"/>
              <a:t>Maka</a:t>
            </a:r>
            <a:r>
              <a:rPr lang="en-US" u="none" baseline="0" dirty="0" smtClean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err="1" smtClean="0"/>
              <a:t>Contoh</a:t>
            </a:r>
            <a:r>
              <a:rPr lang="en-US" u="none" baseline="0" dirty="0" smtClean="0"/>
              <a:t> ke-1: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smtClean="0"/>
              <a:t>NT [2] = “pop”, “rock”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smtClean="0"/>
              <a:t>NT [2][0] = “pop”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smtClean="0"/>
              <a:t>NT [2][1] = “rock”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err="1" smtClean="0"/>
              <a:t>Contoh</a:t>
            </a:r>
            <a:r>
              <a:rPr lang="en-US" u="none" baseline="0" dirty="0" smtClean="0"/>
              <a:t> ke-2: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smtClean="0"/>
              <a:t>NT [3] =3,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smtClean="0"/>
              <a:t>NT [3][0] =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smtClean="0"/>
              <a:t>NT [3][1] =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err="1" smtClean="0"/>
              <a:t>Contoh</a:t>
            </a:r>
            <a:r>
              <a:rPr lang="en-US" u="none" baseline="0" dirty="0" smtClean="0"/>
              <a:t> ke-3: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smtClean="0"/>
              <a:t>NT [4] = “disco”, (1, 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smtClean="0"/>
              <a:t>NT [4][0] = “disco”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smtClean="0"/>
              <a:t>NT [4][1] = (1,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baseline="0" dirty="0" err="1" smtClean="0"/>
              <a:t>Tuples</a:t>
            </a:r>
            <a:r>
              <a:rPr lang="en-US" u="sng" baseline="0" dirty="0" smtClean="0"/>
              <a:t> </a:t>
            </a:r>
            <a:r>
              <a:rPr lang="en-US" u="sng" baseline="0" dirty="0" err="1" smtClean="0"/>
              <a:t>bersarang</a:t>
            </a:r>
            <a:endParaRPr lang="en-US" u="sng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 smtClean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dibuat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lebih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1 level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bersarang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Tampak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ke-1: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NT [2]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memiliki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2 level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sarang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Sarang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evel ke-1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NT[2][0] =“pop”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NT[2][1] =“rock”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Sarang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level ke-2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NT [2][1][0] = r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NT [2][1][1] = o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u="none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Tampak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ke-2: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NT [4] </a:t>
            </a: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memiliki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2 level </a:t>
            </a: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sarang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Sarang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level ke-1 </a:t>
            </a: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NT [4, 0] = “disco” </a:t>
            </a: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NT [4, 1] = (1, 2)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Sarang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level ke-2 </a:t>
            </a: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NT[4][0][0] = 1 </a:t>
            </a: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NT[4][0][1]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Bagian</a:t>
            </a:r>
            <a:r>
              <a:rPr lang="en-US" dirty="0" smtClean="0"/>
              <a:t> 2</a:t>
            </a:r>
          </a:p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merupakan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daftar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memiliki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berurutan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dituliskan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diantara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kurung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siku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[…]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masing-masing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dipisahkan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oleh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koma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(,).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List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bersifat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</a:rPr>
              <a:t>mutable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tetap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).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berisikan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tipe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string, integer, float,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bersarang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diakses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dibuat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dalam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positif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maupun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negatif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 “L” </a:t>
            </a: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beranggotakan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“Michael Jackson”, 10.1, 1982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 = [“Michael Jackson”, 10.1, 1982]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diakses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positif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 [0] = “Michael Jackson”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 [1] = 10.1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 [2] = 1982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Bagian</a:t>
            </a:r>
            <a:r>
              <a:rPr lang="en-US" dirty="0" smtClean="0"/>
              <a:t> 1</a:t>
            </a:r>
            <a:endParaRPr lang="en-US" dirty="0"/>
          </a:p>
          <a:p>
            <a:r>
              <a:rPr lang="en-US" dirty="0" err="1" smtClean="0"/>
              <a:t>Tuples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diakses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dibuat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dalam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positif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maupun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negatif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 “L” </a:t>
            </a: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beranggotakan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“Michael Jackson”, 10.1, 1982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 = [“Michael Jackson”, 10.1, 1982]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diakses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negatif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 [-3] = “Michael Jackson”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 [-2] = 10.1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 [-1] = 1982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pemotongan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(slicing)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id-ID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Contoh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err="1" smtClean="0"/>
              <a:t>Suatu</a:t>
            </a:r>
            <a:r>
              <a:rPr lang="en-US" u="none" baseline="0" dirty="0" smtClean="0"/>
              <a:t> list L</a:t>
            </a:r>
          </a:p>
          <a:p>
            <a:r>
              <a:rPr lang="en-US" u="none" baseline="0" dirty="0" smtClean="0"/>
              <a:t>L = [“Michael Jackson”, 10.1, 1982, “MJ, 1]</a:t>
            </a:r>
          </a:p>
          <a:p>
            <a:r>
              <a:rPr lang="en-US" u="none" baseline="0" dirty="0" err="1" smtClean="0"/>
              <a:t>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dipotong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mengambil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anggota</a:t>
            </a:r>
            <a:r>
              <a:rPr lang="en-US" u="none" baseline="0" dirty="0" smtClean="0"/>
              <a:t>/</a:t>
            </a:r>
            <a:r>
              <a:rPr lang="en-US" u="none" baseline="0" dirty="0" err="1" smtClean="0"/>
              <a:t>elemen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 list L </a:t>
            </a:r>
            <a:r>
              <a:rPr lang="en-US" u="none" baseline="0" dirty="0" err="1" smtClean="0"/>
              <a:t>yaitu</a:t>
            </a:r>
            <a:r>
              <a:rPr lang="en-US" u="none" baseline="0" dirty="0" smtClean="0"/>
              <a:t>: “MJ”, </a:t>
            </a:r>
            <a:r>
              <a:rPr lang="en-US" u="none" baseline="0" dirty="0" err="1" smtClean="0"/>
              <a:t>dan</a:t>
            </a:r>
            <a:r>
              <a:rPr lang="en-US" u="none" baseline="0" dirty="0" smtClean="0"/>
              <a:t> 1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Maka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smtClean="0"/>
              <a:t>L [3:5], </a:t>
            </a:r>
            <a:r>
              <a:rPr lang="en-US" u="none" baseline="0" dirty="0" err="1" smtClean="0"/>
              <a:t>artinya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smtClean="0"/>
              <a:t>Batas </a:t>
            </a:r>
            <a:r>
              <a:rPr lang="en-US" u="none" baseline="0" dirty="0" err="1" smtClean="0"/>
              <a:t>bawah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indeks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karakter</a:t>
            </a:r>
            <a:r>
              <a:rPr lang="en-US" u="none" baseline="0" dirty="0" smtClean="0"/>
              <a:t> yang </a:t>
            </a:r>
            <a:r>
              <a:rPr lang="en-US" u="none" baseline="0" dirty="0" err="1" smtClean="0"/>
              <a:t>pertama</a:t>
            </a:r>
            <a:r>
              <a:rPr lang="en-US" u="none" baseline="0" dirty="0" smtClean="0"/>
              <a:t> kali </a:t>
            </a:r>
            <a:r>
              <a:rPr lang="en-US" u="none" baseline="0" dirty="0" err="1" smtClean="0"/>
              <a:t>diinginkan</a:t>
            </a:r>
            <a:r>
              <a:rPr lang="en-US" u="none" baseline="0" dirty="0" smtClean="0"/>
              <a:t>, 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contoh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karakter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pertama</a:t>
            </a:r>
            <a:r>
              <a:rPr lang="en-US" u="none" baseline="0" dirty="0" smtClean="0"/>
              <a:t> yang </a:t>
            </a:r>
            <a:r>
              <a:rPr lang="en-US" u="none" baseline="0" dirty="0" err="1" smtClean="0"/>
              <a:t>diambil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berada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indeks</a:t>
            </a:r>
            <a:r>
              <a:rPr lang="en-US" u="none" baseline="0" dirty="0" smtClean="0"/>
              <a:t> ke-3</a:t>
            </a:r>
          </a:p>
          <a:p>
            <a:r>
              <a:rPr lang="en-US" u="none" baseline="0" dirty="0" smtClean="0"/>
              <a:t>Batas </a:t>
            </a:r>
            <a:r>
              <a:rPr lang="en-US" u="none" baseline="0" dirty="0" err="1" smtClean="0"/>
              <a:t>atas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batas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indeks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karakter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terakahir</a:t>
            </a:r>
            <a:r>
              <a:rPr lang="en-US" u="none" baseline="0" dirty="0" smtClean="0"/>
              <a:t> yang </a:t>
            </a:r>
            <a:r>
              <a:rPr lang="en-US" u="none" baseline="0" dirty="0" err="1" smtClean="0"/>
              <a:t>ingin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diambil</a:t>
            </a:r>
            <a:r>
              <a:rPr lang="en-US" u="none" baseline="0" dirty="0" smtClean="0"/>
              <a:t>, 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contoh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karakter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terakhir</a:t>
            </a:r>
            <a:r>
              <a:rPr lang="en-US" u="none" baseline="0" dirty="0" smtClean="0"/>
              <a:t> yang </a:t>
            </a:r>
            <a:r>
              <a:rPr lang="en-US" u="none" baseline="0" dirty="0" err="1" smtClean="0"/>
              <a:t>diambil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1 </a:t>
            </a:r>
            <a:r>
              <a:rPr lang="en-US" u="none" baseline="0" dirty="0" err="1" smtClean="0"/>
              <a:t>dan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berada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batas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indeks</a:t>
            </a:r>
            <a:r>
              <a:rPr lang="en-US" u="none" baseline="0" dirty="0" smtClean="0"/>
              <a:t> ke-5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ditambahkan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penggabungan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(+).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 L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elemennya</a:t>
            </a: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 = </a:t>
            </a:r>
            <a:r>
              <a:rPr lang="en-US" sz="1100" u="none" baseline="0" dirty="0" smtClean="0"/>
              <a:t>[“Michael Jackson”, 10.1, 1982, “MJ, 1]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ditambahkan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“pop” </a:t>
            </a: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penggabungan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seperti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berikut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L1 = L + [“pop”, 10]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Hasil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penggabungan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disimpan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dalam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variabel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baru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yaitu</a:t>
            </a: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L1 </a:t>
            </a:r>
            <a:r>
              <a:rPr kumimoji="0" lang="en-US" sz="11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menjadi</a:t>
            </a:r>
            <a:endParaRPr kumimoji="0" lang="en-US" sz="110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L1 = </a:t>
            </a:r>
            <a:r>
              <a:rPr lang="en-US" sz="1100" u="none" baseline="0" dirty="0" smtClean="0"/>
              <a:t>[“Michael Jackson”, 10.1, 1982, “MJ, 1, “pop”, 10]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List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bersifat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mutable 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tetap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),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melakukan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pengubahan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Penggunaan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didahului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oleh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titik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(.)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setelah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nama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metodenya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L.Extend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(………)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 smtClean="0"/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Misalkan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smtClean="0"/>
              <a:t>L = </a:t>
            </a:r>
            <a:r>
              <a:rPr lang="en-US" sz="1200" u="none" baseline="0" dirty="0" smtClean="0"/>
              <a:t>[“Michael Jackson”, 10.1, 1982]</a:t>
            </a:r>
          </a:p>
          <a:p>
            <a:endParaRPr lang="en-US" sz="1200" u="none" baseline="0" dirty="0" smtClean="0"/>
          </a:p>
          <a:p>
            <a:r>
              <a:rPr lang="en-US" sz="1200" u="none" baseline="0" dirty="0" err="1" smtClean="0"/>
              <a:t>Kemudian</a:t>
            </a:r>
            <a:r>
              <a:rPr lang="en-US" sz="1200" u="none" baseline="0" dirty="0" smtClean="0"/>
              <a:t> </a:t>
            </a:r>
            <a:r>
              <a:rPr lang="en-US" sz="1200" u="none" baseline="0" dirty="0" err="1" smtClean="0"/>
              <a:t>dilakukan</a:t>
            </a:r>
            <a:r>
              <a:rPr lang="en-US" sz="1200" u="none" baseline="0" dirty="0" smtClean="0"/>
              <a:t> </a:t>
            </a:r>
            <a:r>
              <a:rPr lang="en-US" sz="1200" u="none" baseline="0" dirty="0" err="1" smtClean="0"/>
              <a:t>metode</a:t>
            </a:r>
            <a:r>
              <a:rPr lang="en-US" sz="1200" u="none" baseline="0" dirty="0" smtClean="0"/>
              <a:t> “extend” yang </a:t>
            </a:r>
            <a:r>
              <a:rPr lang="en-US" sz="1200" u="none" baseline="0" dirty="0" err="1" smtClean="0"/>
              <a:t>digunakan</a:t>
            </a:r>
            <a:r>
              <a:rPr lang="en-US" sz="1200" u="none" baseline="0" dirty="0" smtClean="0"/>
              <a:t> </a:t>
            </a:r>
            <a:r>
              <a:rPr lang="en-US" sz="1200" u="none" baseline="0" dirty="0" err="1" smtClean="0"/>
              <a:t>untuk</a:t>
            </a:r>
            <a:r>
              <a:rPr lang="en-US" sz="1200" u="none" baseline="0" dirty="0" smtClean="0"/>
              <a:t> </a:t>
            </a:r>
            <a:r>
              <a:rPr lang="en-US" sz="1200" u="none" baseline="0" dirty="0" err="1" smtClean="0"/>
              <a:t>menambah</a:t>
            </a:r>
            <a:r>
              <a:rPr lang="en-US" sz="1200" u="none" baseline="0" dirty="0" smtClean="0"/>
              <a:t> </a:t>
            </a:r>
            <a:r>
              <a:rPr lang="en-US" sz="1200" u="none" baseline="0" dirty="0" err="1" smtClean="0"/>
              <a:t>anggota</a:t>
            </a:r>
            <a:r>
              <a:rPr lang="en-US" sz="1200" u="none" baseline="0" dirty="0" smtClean="0"/>
              <a:t>/</a:t>
            </a:r>
            <a:r>
              <a:rPr lang="en-US" sz="1200" u="none" baseline="0" dirty="0" err="1" smtClean="0"/>
              <a:t>elemen</a:t>
            </a:r>
            <a:r>
              <a:rPr lang="en-US" sz="1200" u="none" baseline="0" dirty="0" smtClean="0"/>
              <a:t> </a:t>
            </a:r>
            <a:r>
              <a:rPr lang="en-US" sz="1200" u="none" baseline="0" dirty="0" err="1" smtClean="0"/>
              <a:t>pada</a:t>
            </a:r>
            <a:r>
              <a:rPr lang="en-US" sz="1200" u="none" baseline="0" dirty="0" smtClean="0"/>
              <a:t> list.</a:t>
            </a:r>
          </a:p>
          <a:p>
            <a:endParaRPr lang="en-US" sz="1200" u="none" baseline="0" dirty="0" smtClean="0"/>
          </a:p>
          <a:p>
            <a:r>
              <a:rPr lang="en-US" sz="1200" u="none" baseline="0" dirty="0" err="1" smtClean="0"/>
              <a:t>L.extend</a:t>
            </a:r>
            <a:r>
              <a:rPr lang="en-US" sz="1200" u="none" baseline="0" dirty="0" smtClean="0"/>
              <a:t> ([“pop”, 10])</a:t>
            </a:r>
          </a:p>
          <a:p>
            <a:endParaRPr lang="en-US" sz="1200" u="none" baseline="0" dirty="0" smtClean="0"/>
          </a:p>
          <a:p>
            <a:r>
              <a:rPr lang="en-US" sz="1200" u="none" baseline="0" dirty="0" err="1" smtClean="0"/>
              <a:t>Hasilnya</a:t>
            </a:r>
            <a:r>
              <a:rPr lang="en-US" sz="1200" u="none" baseline="0" dirty="0" smtClean="0"/>
              <a:t> </a:t>
            </a:r>
            <a:r>
              <a:rPr lang="en-US" sz="1200" u="none" baseline="0" dirty="0" err="1" smtClean="0"/>
              <a:t>adalah</a:t>
            </a:r>
            <a:r>
              <a:rPr lang="en-US" sz="1200" u="none" baseline="0" dirty="0" smtClean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baseline="0" dirty="0" smtClean="0"/>
              <a:t>L = [“Michael Jackson”, 10.1, 1982, “pop”, 10]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u="none" baseline="0" dirty="0" smtClean="0"/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Penambahan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juga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tanda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(+),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tampak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 smtClean="0"/>
          </a:p>
          <a:p>
            <a:r>
              <a:rPr lang="en-US" u="none" baseline="0" dirty="0" smtClean="0"/>
              <a:t>L = </a:t>
            </a:r>
            <a:r>
              <a:rPr lang="en-US" sz="1200" u="none" baseline="0" dirty="0" smtClean="0"/>
              <a:t>[“Michael Jackson”, 10.1, 1982]</a:t>
            </a:r>
          </a:p>
          <a:p>
            <a:endParaRPr lang="en-US" sz="1200" u="none" baseline="0" dirty="0" smtClean="0"/>
          </a:p>
          <a:p>
            <a:r>
              <a:rPr lang="en-US" sz="1200" u="none" baseline="0" dirty="0" err="1" smtClean="0"/>
              <a:t>Kemudian</a:t>
            </a:r>
            <a:r>
              <a:rPr lang="en-US" sz="1200" u="none" baseline="0" dirty="0" smtClean="0"/>
              <a:t> </a:t>
            </a:r>
            <a:r>
              <a:rPr lang="en-US" sz="1200" u="none" baseline="0" dirty="0" err="1" smtClean="0"/>
              <a:t>ditambahkan</a:t>
            </a:r>
            <a:r>
              <a:rPr lang="en-US" sz="1200" u="none" baseline="0" dirty="0" smtClean="0"/>
              <a:t> </a:t>
            </a:r>
            <a:r>
              <a:rPr lang="en-US" sz="1200" u="none" baseline="0" dirty="0" err="1" smtClean="0"/>
              <a:t>anggota</a:t>
            </a:r>
            <a:r>
              <a:rPr lang="en-US" sz="1200" u="none" baseline="0" dirty="0" smtClean="0"/>
              <a:t>/</a:t>
            </a:r>
            <a:r>
              <a:rPr lang="en-US" sz="1200" u="none" baseline="0" dirty="0" err="1" smtClean="0"/>
              <a:t>elemen</a:t>
            </a:r>
            <a:r>
              <a:rPr lang="en-US" sz="1200" u="none" baseline="0" dirty="0" smtClean="0"/>
              <a:t> “pop” </a:t>
            </a:r>
            <a:r>
              <a:rPr lang="en-US" sz="1200" u="none" baseline="0" dirty="0" err="1" smtClean="0"/>
              <a:t>dan</a:t>
            </a:r>
            <a:r>
              <a:rPr lang="en-US" sz="1200" u="none" baseline="0" dirty="0" smtClean="0"/>
              <a:t> 10</a:t>
            </a:r>
          </a:p>
          <a:p>
            <a:endParaRPr lang="en-US" sz="1200" u="none" baseline="0" dirty="0" smtClean="0"/>
          </a:p>
          <a:p>
            <a:r>
              <a:rPr lang="en-US" sz="1200" u="none" baseline="0" dirty="0" smtClean="0"/>
              <a:t>L1 = L + [“pop”, 10]</a:t>
            </a:r>
          </a:p>
          <a:p>
            <a:r>
              <a:rPr lang="en-US" sz="1200" u="none" baseline="0" dirty="0" err="1" smtClean="0"/>
              <a:t>Sehingga</a:t>
            </a:r>
            <a:r>
              <a:rPr lang="en-US" sz="1200" u="none" baseline="0" dirty="0" smtClean="0"/>
              <a:t> </a:t>
            </a:r>
            <a:r>
              <a:rPr lang="en-US" sz="1200" u="none" baseline="0" dirty="0" err="1" smtClean="0"/>
              <a:t>saat</a:t>
            </a:r>
            <a:r>
              <a:rPr lang="en-US" sz="1200" u="none" baseline="0" dirty="0" smtClean="0"/>
              <a:t> </a:t>
            </a:r>
            <a:r>
              <a:rPr lang="en-US" sz="1200" u="none" baseline="0" dirty="0" err="1" smtClean="0"/>
              <a:t>ini</a:t>
            </a:r>
            <a:r>
              <a:rPr lang="en-US" sz="1200" u="none" baseline="0" dirty="0" smtClean="0"/>
              <a:t> L1 </a:t>
            </a:r>
            <a:r>
              <a:rPr lang="en-US" sz="1200" u="none" baseline="0" dirty="0" err="1" smtClean="0"/>
              <a:t>memiliki</a:t>
            </a:r>
            <a:r>
              <a:rPr lang="en-US" sz="1200" u="none" baseline="0" dirty="0" smtClean="0"/>
              <a:t> </a:t>
            </a:r>
            <a:r>
              <a:rPr lang="en-US" sz="1200" u="none" baseline="0" dirty="0" err="1" smtClean="0"/>
              <a:t>anggota</a:t>
            </a:r>
            <a:r>
              <a:rPr lang="en-US" sz="1200" u="none" baseline="0" dirty="0" smtClean="0"/>
              <a:t>/</a:t>
            </a:r>
            <a:r>
              <a:rPr lang="en-US" sz="1200" u="none" baseline="0" dirty="0" err="1" smtClean="0"/>
              <a:t>elemen</a:t>
            </a:r>
            <a:r>
              <a:rPr lang="en-US" sz="1200" u="none" baseline="0" dirty="0" smtClean="0"/>
              <a:t> </a:t>
            </a:r>
            <a:r>
              <a:rPr lang="en-US" sz="1200" u="none" baseline="0" dirty="0" err="1" smtClean="0"/>
              <a:t>adalah</a:t>
            </a:r>
            <a:r>
              <a:rPr lang="en-US" sz="1200" u="none" baseline="0" dirty="0" smtClean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baseline="0" dirty="0" smtClean="0"/>
              <a:t>L = [“Michael Jackson”, 10.1, 1982, “pop”, 10]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u="non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baseline="0" dirty="0" err="1" smtClean="0"/>
              <a:t>Dalam</a:t>
            </a:r>
            <a:r>
              <a:rPr lang="en-US" sz="1200" u="none" baseline="0" dirty="0" smtClean="0"/>
              <a:t> </a:t>
            </a:r>
            <a:r>
              <a:rPr lang="en-US" sz="1200" u="none" baseline="0" dirty="0" err="1" smtClean="0"/>
              <a:t>indeks</a:t>
            </a:r>
            <a:r>
              <a:rPr lang="en-US" sz="1200" u="none" baseline="0" dirty="0" smtClean="0"/>
              <a:t> </a:t>
            </a:r>
            <a:r>
              <a:rPr lang="en-US" sz="1200" u="none" baseline="0" dirty="0" err="1" smtClean="0"/>
              <a:t>menjadi</a:t>
            </a:r>
            <a:r>
              <a:rPr lang="en-US" sz="1200" u="none" baseline="0" dirty="0" smtClean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baseline="0" dirty="0" smtClean="0"/>
              <a:t>L [0] = “Michael Jackson”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baseline="0" dirty="0" smtClean="0"/>
              <a:t>L [1] = 10.1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baseline="0" dirty="0" smtClean="0"/>
              <a:t>L [2] = 1982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baseline="0" dirty="0" smtClean="0"/>
              <a:t>L [3] = “pop”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baseline="0" dirty="0" smtClean="0"/>
              <a:t>L [4] = 10</a:t>
            </a:r>
          </a:p>
          <a:p>
            <a:endParaRPr lang="en-US" sz="120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Penggunaan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“append”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menambahkan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dalam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list,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hanya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saja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data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ditambahkan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hanya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saja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lang="en-US" u="none" baseline="0" dirty="0" smtClean="0"/>
              <a:t> </a:t>
            </a:r>
          </a:p>
          <a:p>
            <a:r>
              <a:rPr lang="en-US" u="none" baseline="0" dirty="0" err="1" smtClean="0"/>
              <a:t>Contoh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smtClean="0"/>
              <a:t>L = </a:t>
            </a:r>
            <a:r>
              <a:rPr lang="en-US" sz="1200" u="none" baseline="0" dirty="0" smtClean="0"/>
              <a:t>[“Michael Jackson”, 10.1, 1982]</a:t>
            </a:r>
          </a:p>
          <a:p>
            <a:endParaRPr lang="en-US" sz="1200" u="none" baseline="0" dirty="0" smtClean="0"/>
          </a:p>
          <a:p>
            <a:r>
              <a:rPr lang="en-US" sz="1200" u="none" baseline="0" dirty="0" err="1" smtClean="0"/>
              <a:t>Kemudian</a:t>
            </a:r>
            <a:r>
              <a:rPr lang="en-US" sz="1200" u="none" baseline="0" dirty="0" smtClean="0"/>
              <a:t> </a:t>
            </a:r>
            <a:r>
              <a:rPr lang="en-US" sz="1200" u="none" baseline="0" dirty="0" err="1" smtClean="0"/>
              <a:t>ditambahkan</a:t>
            </a:r>
            <a:r>
              <a:rPr lang="en-US" sz="1200" u="none" baseline="0" dirty="0" smtClean="0"/>
              <a:t> </a:t>
            </a:r>
            <a:r>
              <a:rPr lang="en-US" sz="1200" u="none" baseline="0" dirty="0" err="1" smtClean="0"/>
              <a:t>anggota</a:t>
            </a:r>
            <a:r>
              <a:rPr lang="en-US" sz="1200" u="none" baseline="0" dirty="0" smtClean="0"/>
              <a:t>/</a:t>
            </a:r>
            <a:r>
              <a:rPr lang="en-US" sz="1200" u="none" baseline="0" dirty="0" err="1" smtClean="0"/>
              <a:t>elemen</a:t>
            </a:r>
            <a:r>
              <a:rPr lang="en-US" sz="1200" u="none" baseline="0" dirty="0" smtClean="0"/>
              <a:t> “pop” </a:t>
            </a:r>
            <a:r>
              <a:rPr lang="en-US" sz="1200" u="none" baseline="0" dirty="0" err="1" smtClean="0"/>
              <a:t>dan</a:t>
            </a:r>
            <a:r>
              <a:rPr lang="en-US" sz="1200" u="none" baseline="0" dirty="0" smtClean="0"/>
              <a:t> 10 </a:t>
            </a:r>
            <a:r>
              <a:rPr lang="en-US" sz="1200" u="none" baseline="0" dirty="0" err="1" smtClean="0"/>
              <a:t>dengan</a:t>
            </a:r>
            <a:r>
              <a:rPr lang="en-US" sz="1200" u="none" baseline="0" dirty="0" smtClean="0"/>
              <a:t> </a:t>
            </a:r>
            <a:r>
              <a:rPr lang="en-US" sz="1200" u="none" baseline="0" dirty="0" err="1" smtClean="0"/>
              <a:t>menggunakan</a:t>
            </a:r>
            <a:r>
              <a:rPr lang="en-US" sz="1200" u="none" baseline="0" dirty="0" smtClean="0"/>
              <a:t> </a:t>
            </a:r>
            <a:r>
              <a:rPr lang="en-US" sz="1200" u="none" baseline="0" dirty="0" err="1" smtClean="0"/>
              <a:t>metode</a:t>
            </a:r>
            <a:r>
              <a:rPr lang="en-US" sz="1200" u="none" baseline="0" dirty="0" smtClean="0"/>
              <a:t> “append”</a:t>
            </a:r>
          </a:p>
          <a:p>
            <a:endParaRPr lang="en-US" sz="1200" u="none" baseline="0" dirty="0" smtClean="0"/>
          </a:p>
          <a:p>
            <a:r>
              <a:rPr lang="en-US" sz="1200" u="none" baseline="0" dirty="0" err="1" smtClean="0"/>
              <a:t>L.append</a:t>
            </a:r>
            <a:r>
              <a:rPr lang="en-US" sz="1200" u="none" baseline="0" dirty="0" smtClean="0"/>
              <a:t> ([“pop”, 10])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Maka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smtClean="0"/>
              <a:t>L =</a:t>
            </a:r>
            <a:r>
              <a:rPr lang="en-US" sz="1200" u="none" baseline="0" dirty="0" smtClean="0"/>
              <a:t>[“Michael Jackson”, 10.1, 1982, “pop”, 10]</a:t>
            </a:r>
          </a:p>
          <a:p>
            <a:endParaRPr lang="en-US" sz="1200" u="non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baseline="0" dirty="0" err="1" smtClean="0"/>
              <a:t>Dalam</a:t>
            </a:r>
            <a:r>
              <a:rPr lang="en-US" sz="1200" u="none" baseline="0" dirty="0" smtClean="0"/>
              <a:t> </a:t>
            </a:r>
            <a:r>
              <a:rPr lang="en-US" sz="1200" u="none" baseline="0" dirty="0" err="1" smtClean="0"/>
              <a:t>indeks</a:t>
            </a:r>
            <a:r>
              <a:rPr lang="en-US" sz="1200" u="none" baseline="0" dirty="0" smtClean="0"/>
              <a:t> </a:t>
            </a:r>
            <a:r>
              <a:rPr lang="en-US" sz="1200" u="none" baseline="0" dirty="0" err="1" smtClean="0"/>
              <a:t>menjadi</a:t>
            </a:r>
            <a:r>
              <a:rPr lang="en-US" sz="1200" u="none" baseline="0" dirty="0" smtClean="0"/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baseline="0" dirty="0" smtClean="0"/>
              <a:t>L [0] = “Michael Jackson”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baseline="0" dirty="0" smtClean="0"/>
              <a:t>L [1] = 10.1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baseline="0" dirty="0" smtClean="0"/>
              <a:t>L [2] = 1982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baseline="0" dirty="0" smtClean="0"/>
              <a:t>L [3] = [“pop”, 10]</a:t>
            </a:r>
          </a:p>
          <a:p>
            <a:endParaRPr lang="en-US" sz="120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dalam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diubah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Suatu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A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= [“disco”, 10, 1.2]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diubah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ke-0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“hard rock”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A[0] = “hard rock”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menjadi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= [“hard rock”, 10, 1.2] 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dihapus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fungsi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</a:t>
            </a:r>
            <a:r>
              <a:rPr kumimoji="0" lang="en-US" sz="1200" b="1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DEL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= [“hard rock”, 10, 1.2] </a:t>
            </a:r>
            <a:endParaRPr kumimoji="0" lang="id-ID" sz="105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dihapus</a:t>
            </a: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isi</a:t>
            </a: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</a:t>
            </a:r>
            <a:r>
              <a:rPr kumimoji="0" lang="en-US" sz="11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yaitu</a:t>
            </a: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“hard rock”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perintahnya</a:t>
            </a: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Del (A[0])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 </a:t>
            </a:r>
            <a:r>
              <a:rPr kumimoji="0" lang="en-US" sz="11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menjadi</a:t>
            </a: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: [10, 1.2]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dihapus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fungsi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</a:t>
            </a:r>
            <a:r>
              <a:rPr kumimoji="0" lang="en-US" sz="1200" b="1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DEL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= [“hard rock”, 10, 1.2] </a:t>
            </a:r>
            <a:endParaRPr kumimoji="0" lang="id-ID" sz="105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dihapus</a:t>
            </a: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isi</a:t>
            </a: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</a:t>
            </a:r>
            <a:r>
              <a:rPr kumimoji="0" lang="en-US" sz="11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yaitu</a:t>
            </a: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perintahnya</a:t>
            </a: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Del (A[1])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 </a:t>
            </a:r>
            <a:r>
              <a:rPr kumimoji="0" lang="en-US" sz="11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menjadi</a:t>
            </a: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: [“hard rock”, 1.2]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 smtClean="0"/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Suatu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string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diubah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bentuk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metode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</a:t>
            </a:r>
            <a:r>
              <a:rPr kumimoji="0" lang="en-US" sz="1200" b="1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Split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”. Split yang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berdasarkan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spasi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antar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kata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Suatu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string “hard rock”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diubah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menjadi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Perintahnya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“hard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rock”.split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string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tersebut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menjadi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seperti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berikut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[“hard”, “rock”]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u="sng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endParaRPr kumimoji="0" lang="en-US" sz="1400" i="0" u="sng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>
              <a:spcBef>
                <a:spcPts val="1000"/>
              </a:spcBef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Merupakan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dirty="0" err="1" smtClean="0"/>
              <a:t>stuktur</a:t>
            </a:r>
            <a:r>
              <a:rPr lang="en-US" dirty="0" smtClean="0"/>
              <a:t> data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menyimpan</a:t>
            </a:r>
            <a:r>
              <a:rPr lang="en-US" dirty="0" smtClean="0"/>
              <a:t> </a:t>
            </a:r>
            <a:r>
              <a:rPr lang="en-US" dirty="0" err="1" smtClean="0"/>
              <a:t>sekumpulan</a:t>
            </a:r>
            <a:r>
              <a:rPr lang="en-US" dirty="0" smtClean="0"/>
              <a:t> data.</a:t>
            </a:r>
          </a:p>
          <a:p>
            <a:pPr lvl="0">
              <a:spcBef>
                <a:spcPts val="1000"/>
              </a:spcBef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Tuples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ditulis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secara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berurutan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memiliki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dituliskan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diantara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tanda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kurung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buka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kurung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tutup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serta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antar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dituliskan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dipisahkan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oleh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koma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(,)</a:t>
            </a:r>
            <a:endParaRPr kumimoji="0" lang="id-ID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Contoh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err="1" smtClean="0"/>
              <a:t>Variabel</a:t>
            </a:r>
            <a:r>
              <a:rPr lang="en-US" u="none" baseline="0" dirty="0" smtClean="0"/>
              <a:t> “Ratings” </a:t>
            </a:r>
            <a:r>
              <a:rPr lang="en-US" u="none" baseline="0" dirty="0" err="1" smtClean="0"/>
              <a:t>memiliki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anggota</a:t>
            </a:r>
            <a:r>
              <a:rPr lang="en-US" u="none" baseline="0" dirty="0" smtClean="0"/>
              <a:t>/</a:t>
            </a:r>
            <a:r>
              <a:rPr lang="en-US" u="none" baseline="0" dirty="0" err="1" smtClean="0"/>
              <a:t>elemen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10, 9, 6, 5, 10, 8, 9, 6, 2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Dituliskan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smtClean="0"/>
              <a:t>Ratings = (10, 9, 6, 5, 10, 8, 9, 6,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string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diubah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</a:rPr>
              <a:t>Split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bisa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diberikan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khusus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misalkan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mengubah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string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menjadi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string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dipisahkan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oleh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koma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(,)</a:t>
            </a:r>
            <a:endParaRPr lang="id-ID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Contoh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err="1" smtClean="0"/>
              <a:t>Suatu</a:t>
            </a:r>
            <a:r>
              <a:rPr lang="en-US" u="none" baseline="0" dirty="0" smtClean="0"/>
              <a:t> string “A, B, C, D” </a:t>
            </a:r>
            <a:r>
              <a:rPr lang="en-US" u="none" baseline="0" dirty="0" err="1" smtClean="0"/>
              <a:t>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diubah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menjadi</a:t>
            </a:r>
            <a:r>
              <a:rPr lang="en-US" u="none" baseline="0" dirty="0" smtClean="0"/>
              <a:t> list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perintah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berikut</a:t>
            </a:r>
            <a:r>
              <a:rPr lang="en-US" u="none" baseline="0" dirty="0" smtClean="0"/>
              <a:t>:</a:t>
            </a:r>
          </a:p>
          <a:p>
            <a:endParaRPr lang="en-US" u="none" baseline="0" dirty="0" smtClean="0"/>
          </a:p>
          <a:p>
            <a:r>
              <a:rPr lang="en-US" u="none" baseline="0" dirty="0" smtClean="0"/>
              <a:t>“A, B, C, </a:t>
            </a:r>
            <a:r>
              <a:rPr lang="en-US" u="none" baseline="0" dirty="0" err="1" smtClean="0"/>
              <a:t>D”,split</a:t>
            </a:r>
            <a:r>
              <a:rPr lang="en-US" u="none" baseline="0" dirty="0" smtClean="0"/>
              <a:t> (“,”)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Hasil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listnya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smtClean="0"/>
              <a:t>[“A”, “B”, “C”, “D”]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S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uatu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variabel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memiliki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(B= A).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= [“hard rock”, 10, 1.2]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 = A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variabel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berisi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yang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variabel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 = </a:t>
            </a: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[“hard rock”, 10, 1.2]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000"/>
              </a:spcBef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memiliki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list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(=)</a:t>
            </a:r>
            <a:endParaRPr lang="id-ID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457200" lvl="0" indent="-457200">
              <a:spcBef>
                <a:spcPts val="1000"/>
              </a:spcBef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457200" lvl="0" indent="-457200">
              <a:spcBef>
                <a:spcPts val="1000"/>
              </a:spcBef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Misalkan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lvl="0" indent="-457200">
              <a:spcBef>
                <a:spcPts val="1000"/>
              </a:spcBef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List B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list  A</a:t>
            </a:r>
          </a:p>
          <a:p>
            <a:pPr marL="457200" lvl="0" indent="-457200">
              <a:spcBef>
                <a:spcPts val="1000"/>
              </a:spcBef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457200" lvl="0" indent="-457200">
              <a:spcBef>
                <a:spcPts val="1000"/>
              </a:spcBef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lvl="0">
              <a:spcBef>
                <a:spcPts val="1000"/>
              </a:spcBef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perubahan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list A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mempengaruhi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list B 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lvl="0">
              <a:spcBef>
                <a:spcPts val="1000"/>
              </a:spcBef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000"/>
              </a:spcBef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lvl="0">
              <a:spcBef>
                <a:spcPts val="1000"/>
              </a:spcBef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B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= A</a:t>
            </a:r>
          </a:p>
          <a:p>
            <a:pPr lvl="0">
              <a:spcBef>
                <a:spcPts val="1000"/>
              </a:spcBef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Dimana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list:</a:t>
            </a:r>
          </a:p>
          <a:p>
            <a:pPr lvl="0">
              <a:spcBef>
                <a:spcPts val="1000"/>
              </a:spcBef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B[0] = “hard rock”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sehingga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A[0] = “hard rock”</a:t>
            </a:r>
          </a:p>
          <a:p>
            <a:pPr lvl="0">
              <a:spcBef>
                <a:spcPts val="1000"/>
              </a:spcBef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000"/>
              </a:spcBef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Kemudian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pengubahan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list A[0] = “banana”</a:t>
            </a:r>
          </a:p>
          <a:p>
            <a:pPr lvl="0">
              <a:spcBef>
                <a:spcPts val="1000"/>
              </a:spcBef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perubahan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list A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mempengaruhi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B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sehingga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B[0] = “banana”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000"/>
              </a:spcBef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cloning/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duplikasi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list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lainnya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spcBef>
                <a:spcPts val="1000"/>
              </a:spcBef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Cloning/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duplikasi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double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titik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dua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spcBef>
                <a:spcPts val="1000"/>
              </a:spcBef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>
              <a:spcBef>
                <a:spcPts val="1000"/>
              </a:spcBef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B = A[::]</a:t>
            </a:r>
          </a:p>
          <a:p>
            <a:pPr marL="457200" lvl="0" indent="-457200">
              <a:spcBef>
                <a:spcPts val="1000"/>
              </a:spcBef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cloning/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duplikasi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yang lain,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perubahan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list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terjadi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salah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mempengaruhi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list yang lain.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B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= A[::]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Artinya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B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memiliki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list yang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diduplikasi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list 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Kemudian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perubahan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list A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yaitu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 A [0] = “banana”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Perubahan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membuat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B [0]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ikut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berubah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7116efd0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7116efd0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“Help”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mendapatkan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informasi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tentang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list. </a:t>
            </a:r>
            <a:endParaRPr lang="en-US" sz="1200" smtClean="0">
              <a:solidFill>
                <a:schemeClr val="bg2">
                  <a:lumMod val="2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6047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66817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53143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716793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3556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Python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terdapat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tipe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data: string, integer,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float.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Ketiga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tipe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tersebut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berada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satu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tuples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Contoh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smtClean="0"/>
              <a:t>‘disco’ </a:t>
            </a:r>
            <a:r>
              <a:rPr lang="en-US" u="none" baseline="0" dirty="0" err="1" smtClean="0"/>
              <a:t>merupakan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tipe</a:t>
            </a:r>
            <a:r>
              <a:rPr lang="en-US" u="none" baseline="0" dirty="0" smtClean="0"/>
              <a:t> data string (</a:t>
            </a:r>
            <a:r>
              <a:rPr lang="en-US" u="none" baseline="0" dirty="0" err="1" smtClean="0"/>
              <a:t>str</a:t>
            </a:r>
            <a:r>
              <a:rPr lang="en-US" u="none" baseline="0" dirty="0" smtClean="0"/>
              <a:t>)</a:t>
            </a:r>
          </a:p>
          <a:p>
            <a:r>
              <a:rPr lang="en-US" u="none" baseline="0" dirty="0" smtClean="0"/>
              <a:t>10 </a:t>
            </a:r>
            <a:r>
              <a:rPr lang="en-US" u="none" baseline="0" dirty="0" err="1" smtClean="0"/>
              <a:t>merupakan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tipe</a:t>
            </a:r>
            <a:r>
              <a:rPr lang="en-US" u="none" baseline="0" dirty="0" smtClean="0"/>
              <a:t> data integer (</a:t>
            </a:r>
            <a:r>
              <a:rPr lang="en-US" u="none" baseline="0" dirty="0" err="1" smtClean="0"/>
              <a:t>int</a:t>
            </a:r>
            <a:r>
              <a:rPr lang="en-US" u="none" baseline="0" dirty="0" smtClean="0"/>
              <a:t>)</a:t>
            </a:r>
          </a:p>
          <a:p>
            <a:r>
              <a:rPr lang="en-US" u="none" baseline="0" dirty="0" smtClean="0"/>
              <a:t>1.2 </a:t>
            </a:r>
            <a:r>
              <a:rPr lang="en-US" u="none" baseline="0" dirty="0" err="1" smtClean="0"/>
              <a:t>merupakan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tipe</a:t>
            </a:r>
            <a:r>
              <a:rPr lang="en-US" u="none" baseline="0" dirty="0" smtClean="0"/>
              <a:t> data float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Ketiga</a:t>
            </a:r>
            <a:r>
              <a:rPr lang="en-US" u="none" baseline="0" dirty="0" smtClean="0"/>
              <a:t> data </a:t>
            </a:r>
            <a:r>
              <a:rPr lang="en-US" u="none" baseline="0" dirty="0" err="1" smtClean="0"/>
              <a:t>tersebut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dapat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dituliskan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dalam</a:t>
            </a:r>
            <a:r>
              <a:rPr lang="en-US" u="none" baseline="0" dirty="0" smtClean="0"/>
              <a:t> 1 </a:t>
            </a:r>
            <a:r>
              <a:rPr lang="en-US" u="none" baseline="0" dirty="0" err="1" smtClean="0"/>
              <a:t>tuples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sebagai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berikut</a:t>
            </a:r>
            <a:r>
              <a:rPr lang="en-US" u="none" baseline="0" dirty="0" smtClean="0"/>
              <a:t>:</a:t>
            </a:r>
          </a:p>
          <a:p>
            <a:endParaRPr lang="en-US" u="none" baseline="0" dirty="0" smtClean="0"/>
          </a:p>
          <a:p>
            <a:r>
              <a:rPr lang="en-US" u="none" baseline="0" dirty="0" smtClean="0"/>
              <a:t>tuple1 = (‘disco’, 10, 1.2)</a:t>
            </a:r>
          </a:p>
          <a:p>
            <a:r>
              <a:rPr lang="en-US" u="none" baseline="0" dirty="0" smtClean="0"/>
              <a:t>type (tuple1) = </a:t>
            </a:r>
            <a:r>
              <a:rPr lang="en-US" u="none" baseline="0" dirty="0" err="1" smtClean="0"/>
              <a:t>tuple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481674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Tampak</a:t>
            </a:r>
            <a:r>
              <a:rPr lang="id-ID" baseline="0" dirty="0" smtClean="0"/>
              <a:t> bahwa variabel album_list adalah sebuah list. </a:t>
            </a:r>
          </a:p>
          <a:p>
            <a:r>
              <a:rPr lang="id-ID" baseline="0" dirty="0" smtClean="0"/>
              <a:t>Untuk melakukan konversi menjadi set digunakan perintah set (), tampak variabel album_set adalah variabel set hasil konversi. Variabel album_set sudah menjadi tipe data set, ditunjukkan tidak ada elemen duplikat, elemen ‘Thriller’ menjadi hanya satu item.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48112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Misalkan sebuah</a:t>
            </a:r>
            <a:r>
              <a:rPr lang="id-ID" baseline="0" dirty="0" smtClean="0"/>
              <a:t> set A digambarkan dalam diagram venn. </a:t>
            </a:r>
            <a:r>
              <a:rPr lang="id-ID" dirty="0" smtClean="0"/>
              <a:t>Diagram Venn adalah alat yang menggunakan bentuk biasanya untuk mewakili set.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801359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Misalnya</a:t>
            </a:r>
            <a:r>
              <a:rPr lang="id-ID" baseline="0" dirty="0" smtClean="0"/>
              <a:t> menambahkan elemen ‘NSYNC’ pada set A menggunakan perintah Add. Tampak elemen ‘NSYNS’ sudah masuk sebagai elemen set A.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435859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 smtClean="0"/>
              <a:t>Misalnya</a:t>
            </a:r>
            <a:r>
              <a:rPr lang="id-ID" baseline="0" dirty="0" smtClean="0"/>
              <a:t> menghapus elemen ‘NSYNC’ pada set A menggunakan perintah remove. Tampak elemen ‘NSYNS’ sudah terhapus sebagai elemen set A.</a:t>
            </a:r>
            <a:endParaRPr lang="id-ID" dirty="0" smtClean="0"/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603443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 smtClean="0"/>
              <a:t>Misalnya</a:t>
            </a:r>
            <a:r>
              <a:rPr lang="id-ID" baseline="0" dirty="0" smtClean="0"/>
              <a:t> mengecek elemen ‘AC/DC’ pada set A menggunakan perintah in. Tampak menghasilhan nilai true artinya elemen ‘AC/DC’ adalah elemen set A. Jika tidak ada dalam set akan menghasilkan false. </a:t>
            </a:r>
            <a:endParaRPr lang="id-ID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20129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baseline="0" dirty="0" smtClean="0"/>
              <a:t>Jika tidak ada dalam set akan menghasilkan false. Elemen ‘Who’ tidak ada dalam set A.</a:t>
            </a:r>
            <a:endParaRPr lang="id-ID" dirty="0" smtClean="0"/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751975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Misalkan terdapat</a:t>
            </a:r>
            <a:r>
              <a:rPr lang="id-ID" baseline="0" dirty="0" smtClean="0"/>
              <a:t> dua set yaitu album_set_1 diwakili oleh diagram venn merah, dan album_set_2 diwakili oleh diagram venn biru.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05377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Jika di</a:t>
            </a:r>
            <a:r>
              <a:rPr lang="id-ID" baseline="0" dirty="0" smtClean="0"/>
              <a:t> satukan diagram venn merah dan biru maka seperti gambar di atas, karena ada elemen yang sama yang dimiliki kedua set yaitu elemen “Black in Black” dan “AC/DC”. Elemen yang dimiliki oleh kedua set tersebut menjadi intersection dalam gambar diagram venn.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383850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Elemen</a:t>
            </a:r>
            <a:r>
              <a:rPr lang="id-ID" baseline="0" dirty="0" smtClean="0"/>
              <a:t> “AC/DC” dan “Black in Black” dimiliki oleh album_set_1 dan album_set_2.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92402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diberikan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positif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maupun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negatif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sehingga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diakses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kumimoji="0" lang="en-US" sz="1200" i="0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err="1" smtClean="0"/>
              <a:t>Misalkan</a:t>
            </a:r>
            <a:r>
              <a:rPr lang="en-US" u="none" baseline="0" dirty="0" smtClean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smtClean="0"/>
              <a:t>“tuple1” </a:t>
            </a:r>
            <a:r>
              <a:rPr lang="en-US" u="none" baseline="0" dirty="0" err="1" smtClean="0"/>
              <a:t>memiliki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anggota</a:t>
            </a:r>
            <a:r>
              <a:rPr lang="en-US" u="none" baseline="0" dirty="0" smtClean="0"/>
              <a:t>/</a:t>
            </a:r>
            <a:r>
              <a:rPr lang="en-US" u="none" baseline="0" dirty="0" err="1" smtClean="0"/>
              <a:t>elemen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“disco”, 10, 1.2, </a:t>
            </a:r>
            <a:r>
              <a:rPr lang="en-US" u="none" baseline="0" dirty="0" err="1" smtClean="0"/>
              <a:t>dituliskan</a:t>
            </a:r>
            <a:r>
              <a:rPr lang="en-US" u="none" baseline="0" dirty="0" smtClean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smtClean="0"/>
              <a:t>tuple1 = (“disco”, 10, 1.2)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err="1" smtClean="0"/>
              <a:t>Maka</a:t>
            </a:r>
            <a:r>
              <a:rPr lang="en-US" u="none" baseline="0" dirty="0" smtClean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err="1" smtClean="0"/>
              <a:t>Indeks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positif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masing-masing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anggota</a:t>
            </a:r>
            <a:r>
              <a:rPr lang="en-US" u="none" baseline="0" dirty="0" smtClean="0"/>
              <a:t>/</a:t>
            </a:r>
            <a:r>
              <a:rPr lang="en-US" u="none" baseline="0" dirty="0" err="1" smtClean="0"/>
              <a:t>elemen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tersebut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smtClean="0"/>
              <a:t>tuple1 [0] = “disco”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smtClean="0"/>
              <a:t>tuple1 [1] = 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smtClean="0"/>
              <a:t>tuple1 [2] = 1.2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err="1" smtClean="0"/>
              <a:t>Indeks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negatif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masing-masing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anggota</a:t>
            </a:r>
            <a:r>
              <a:rPr lang="en-US" u="none" baseline="0" dirty="0" smtClean="0"/>
              <a:t>/</a:t>
            </a:r>
            <a:r>
              <a:rPr lang="en-US" u="none" baseline="0" dirty="0" err="1" smtClean="0"/>
              <a:t>elemen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tersebut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smtClean="0"/>
              <a:t>tuple1 [-3] = “disco”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smtClean="0"/>
              <a:t>tuple1 [-2] = 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smtClean="0"/>
              <a:t>tuple1 [-1] = 1.2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Terlihat</a:t>
            </a:r>
            <a:r>
              <a:rPr lang="id-ID" baseline="0" dirty="0" smtClean="0"/>
              <a:t> gabungan antara album_set_1 dan album_set_2  adalah : “Thriller”, “Black in Back”, “AC/DC”, “The Dark Side of the Moon”.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70563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Misalkan terdapat</a:t>
            </a:r>
            <a:r>
              <a:rPr lang="id-ID" baseline="0" dirty="0" smtClean="0"/>
              <a:t> dua himpunan album_set_1 dan album_set_3. 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97391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baseline="0" dirty="0" smtClean="0"/>
              <a:t>Elemen album_set_3 merupakan bagian dari elemen album_set_1. Album_set_3 merupakan subset </a:t>
            </a:r>
            <a:r>
              <a:rPr lang="id-ID" baseline="0" smtClean="0"/>
              <a:t>dari album_set_1 dan Album_set_1 </a:t>
            </a:r>
            <a:r>
              <a:rPr lang="id-ID" baseline="0" dirty="0" smtClean="0"/>
              <a:t>merupakan superset dari Album_set_3.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50651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581777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Kamus adalah jenis koleksi dalam Python. Seperti halnya List yang  memiliki indeks integer dan memiliki elemen, Dictionary (Kamus) memiliki key</a:t>
            </a:r>
            <a:r>
              <a:rPr lang="id-ID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 value.</a:t>
            </a:r>
            <a:b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dapat dianalogikan dengan indeks, seperti alamat tetapi tidak harus bilangan bulat, biasanya berupa karakter; sedangkan value sama</a:t>
            </a:r>
            <a:r>
              <a:rPr lang="id-ID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seperti elemen pada list yang berisi informasi.</a:t>
            </a:r>
            <a: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id-ID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87199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467220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822601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46673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60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41419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 smtClean="0"/>
              <a:t>Misalkan menggunakan kunci “Back in Black," akan menghasilkan value 1980.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61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32939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ditambahkan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elemennya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(+)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tuple1 = (“disco”, 10, 1.2)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ditambahkan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yaitu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“hard rock”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10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disimpan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variabel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“tuple2”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perintahnya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Tuple2 = tuple1 + (“hard rock”, 10)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Sehingga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tuple2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menjadi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sebagai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berikut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tuple2 [0] = “disco”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tuple2 [1] = 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tuple2 [2] = 1.2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tuple2 [3] = “hard rock”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tuple2 [4] = 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i="0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Misalkan akan</a:t>
            </a:r>
            <a:r>
              <a:rPr lang="id-ID" baseline="0" dirty="0" smtClean="0"/>
              <a:t> dihapus key “Thiller”.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62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282920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smtClean="0"/>
              <a:t>Misalkan mengecek</a:t>
            </a:r>
            <a:r>
              <a:rPr lang="id-ID" baseline="0" dirty="0" smtClean="0"/>
              <a:t> key “The Bodyguard” dalam kamus, karena key tersebut terdapat dalam kamus maka akan menghasilkan true.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63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319269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 smtClean="0"/>
              <a:t>Misalkan mengecek</a:t>
            </a:r>
            <a:r>
              <a:rPr lang="id-ID" baseline="0" dirty="0" smtClean="0"/>
              <a:t> key “Starboy” dalam kamus,  karena key tersebut tidak terdapat dalam kamus maka akan menghasilkan False.</a:t>
            </a:r>
            <a:endParaRPr lang="id-ID" dirty="0" smtClean="0"/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64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60408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65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318623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66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5033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Pemotongan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endParaRPr lang="en-US" sz="1200" u="sng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Pemotongan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tuples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mengambil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beberapa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tuples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tuples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ke-1: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Tuple1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(“disco”, 10, 1.2, “hard rock”, 10)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dipotong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tuple1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adalag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“disco”, 10, 1.2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Tuple2 [0:3] : (“disco”, 10, 1.2)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Artinya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Batas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bawah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karakter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pertama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diambil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[0]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Batas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atas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batas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dimana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karakter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terakhir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diambil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batas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ke-3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Pemotongan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endParaRPr lang="en-US" sz="1200" u="sng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Pemotongan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tuples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mengambil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beberapa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tuples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tuples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ke-2: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Tuple1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(“disco”, 10, 1.2, “hard rock”, 10)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dipotong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tuple1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adalag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“hard rock”, 10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Tuple2 [3:5] : (“hard rock”, 10)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Artinya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Batas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bawah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karakter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pertama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diambil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[3]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Batas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atas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batas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dimana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karakter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terakhir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diambil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batas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ke-5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i="0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Panjang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banyaknya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dihitung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fungsi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</a:t>
            </a:r>
            <a:r>
              <a:rPr kumimoji="0" lang="en-US" sz="1200" b="1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contoh</a:t>
            </a:r>
            <a:r>
              <a:rPr lang="en-US" u="none" baseline="0" dirty="0" smtClean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smtClean="0"/>
              <a:t>tuple1 = (“disco”, 10, 1.2, “hard rock”, 10)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err="1" smtClean="0"/>
              <a:t>Maka</a:t>
            </a:r>
            <a:r>
              <a:rPr lang="en-US" u="none" baseline="0" dirty="0" smtClean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smtClean="0"/>
              <a:t>Len ((“disco”, 10, 1.2, “hard rock”, 10))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err="1" smtClean="0"/>
              <a:t>Perlu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dingat</a:t>
            </a:r>
            <a:r>
              <a:rPr lang="en-US" u="none" baseline="0" dirty="0" smtClean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none" baseline="0" dirty="0" err="1" smtClean="0"/>
              <a:t>Hasil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fungsi</a:t>
            </a:r>
            <a:r>
              <a:rPr lang="en-US" u="none" baseline="0" dirty="0" smtClean="0"/>
              <a:t> LEN </a:t>
            </a:r>
            <a:r>
              <a:rPr lang="en-US" u="none" baseline="0" dirty="0" err="1" smtClean="0"/>
              <a:t>ini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berbeda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jumlah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indeks</a:t>
            </a:r>
            <a:r>
              <a:rPr lang="en-US" u="none" baseline="0" dirty="0" smtClean="0"/>
              <a:t> yang </a:t>
            </a:r>
            <a:r>
              <a:rPr lang="en-US" u="none" baseline="0" dirty="0" err="1" smtClean="0"/>
              <a:t>diberikan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tuples</a:t>
            </a:r>
            <a:r>
              <a:rPr lang="en-US" u="none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" y="2476499"/>
            <a:ext cx="5419725" cy="14192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 smtClean="0"/>
              <a:t>Judul Pembahasan Pertemuan Disini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" y="3927809"/>
            <a:ext cx="4143375" cy="381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dirty="0" smtClean="0"/>
              <a:t>Nama Pengajar Tulis Disini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19100" y="2181225"/>
            <a:ext cx="5419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75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1075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1075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05" y="97208"/>
            <a:ext cx="1432672" cy="622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843925"/>
            <a:ext cx="666547" cy="6867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2" r="5618" b="19924"/>
          <a:stretch/>
        </p:blipFill>
        <p:spPr>
          <a:xfrm>
            <a:off x="1220910" y="5854811"/>
            <a:ext cx="720077" cy="6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95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8D608-7050-4583-8838-8FA3ECFE4B25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520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BB3C-8A72-4E6B-A151-3A1B4DCEFD18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5775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79F09-8478-4429-8489-63FA179F93FE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15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C3EE-4FCF-4A9B-9973-4AC65D98B602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6585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F97D6-91EB-4601-AA1D-1EFCB31703ED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Struktur Data pada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351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B5228-38F6-4546-8A31-871839C9F9D4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Struktur Data pada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6443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BF202-6395-48BD-85A6-F19B248218B9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Struktur Data pada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567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FE47-E984-4AB3-A881-513D61510BEE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Struktur Data pada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612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274BA-7BA3-48FF-A0B7-0AA6E2E7723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Struktur Data pada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554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C516D093-A3C7-4605-8528-C5415BBDB122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3242" y="6249152"/>
            <a:ext cx="906378" cy="5445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2972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0152C-1340-4B7B-BB78-E19BB813E115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Struktur Data pada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889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0DD3D-8104-46A2-A7DF-D984FD465CEA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Struktur Data pada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994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A48DC-20AA-41BD-A649-E9172DECF3F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Struktur Data pada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7779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616C-A0D8-4CEA-9857-58FE57D112BB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Struktur Data pada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113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C1495-B19D-43A1-A40E-83C6CD4BFA9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Struktur Data pada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8266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C6B9B-983F-41BB-8283-18BCE1565A00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Struktur Data pada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1337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EE4B8-5BFA-4047-9BCE-55C995D52F7C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Struktur Data pada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2133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1FB61-01D2-4954-9A3E-7FE3AC8A730D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Struktur Data pada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10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E029A-6925-4BF6-B286-F6BF32D6CA89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Struktur Data pada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2517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A062B-3DA3-4288-8ED7-256B5E3D7DD2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Struktur Data pada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16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21843" y="2948156"/>
            <a:ext cx="6184483" cy="1315453"/>
          </a:xfrm>
          <a:noFill/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 smtClean="0"/>
              <a:t>Judul Section / Bagian Klik Disini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317581" y="2534653"/>
            <a:ext cx="6188745" cy="300078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 dirty="0" smtClean="0"/>
              <a:t>Bagian berapa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9FA0B-A1A4-46EA-BEA6-CD50C8F2A38C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9" y="2582779"/>
            <a:ext cx="1471628" cy="16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21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B0EFF-E994-4FE1-B686-2783D36BDBA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Struktur Data pada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569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17389-76EC-42C9-9EEB-FDAA9FBAD14B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Struktur Data pada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4934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E47E6-7318-4EA9-B518-9674246459F7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Struktur Data pada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4371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4B7B3-D594-4D55-82B8-5A6DD33F9325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Struktur Data pada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7885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6C1B0-F3A5-4E16-95B0-AF0E79407E2F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Struktur Data pada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407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E8C7-BA07-4D58-A2CE-859E6E6317CB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Struktur Data pada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9129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B04A1-3A78-424D-8530-1AE4AFA95DC3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Struktur Data pada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175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898" y="1427747"/>
            <a:ext cx="4329952" cy="4749216"/>
          </a:xfrm>
        </p:spPr>
        <p:txBody>
          <a:bodyPr anchor="ctr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27747"/>
            <a:ext cx="4378492" cy="4749216"/>
          </a:xfrm>
        </p:spPr>
        <p:txBody>
          <a:bodyPr anchor="ctr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DF79-D9AC-4AEE-8A0F-DD023BDB7CDF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9929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ippe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427747"/>
            <a:ext cx="3521242" cy="4749216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9281-3D3C-4A31-AE4A-3C1458262BA1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4898" y="1427747"/>
            <a:ext cx="5197228" cy="4749216"/>
          </a:xfrm>
          <a:ln>
            <a:solidFill>
              <a:schemeClr val="tx1"/>
            </a:solidFill>
            <a:prstDash val="lgDash"/>
          </a:ln>
        </p:spPr>
        <p:txBody>
          <a:bodyPr anchor="ctr">
            <a:normAutofit/>
          </a:bodyPr>
          <a:lstStyle>
            <a:lvl1pPr marL="88900" indent="0">
              <a:buNone/>
              <a:defRPr sz="11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7886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8" y="1427747"/>
            <a:ext cx="4313284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898" y="2274219"/>
            <a:ext cx="4313284" cy="391544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27747"/>
            <a:ext cx="4378492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74219"/>
            <a:ext cx="4378492" cy="391544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CBFCD-3E18-4620-B4AD-45F0829F4261}" type="datetime1">
              <a:rPr lang="id-ID" smtClean="0"/>
              <a:t>28/06/2019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8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BB1FF-B536-4EDE-BAAD-46780E1FFF49}" type="datetime1">
              <a:rPr lang="id-ID" smtClean="0"/>
              <a:t>28/06/2019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7136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6F611-377A-4366-916A-FC9D7D852133}" type="datetime1">
              <a:rPr lang="id-ID" smtClean="0"/>
              <a:t>28/06/2019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1556084"/>
            <a:ext cx="8822577" cy="41228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03094" y="412469"/>
            <a:ext cx="6304548" cy="84280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24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DF4EC-FEBD-43F1-8D65-58A641660A81}" type="datetime1">
              <a:rPr lang="id-ID" smtClean="0"/>
              <a:t>28/06/2019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034" y="6420518"/>
            <a:ext cx="4475746" cy="365125"/>
          </a:xfrm>
        </p:spPr>
        <p:txBody>
          <a:bodyPr/>
          <a:lstStyle/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93243" y="6420519"/>
            <a:ext cx="914400" cy="365125"/>
          </a:xfr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508617" y="121182"/>
            <a:ext cx="363863" cy="343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2" y="113994"/>
            <a:ext cx="806818" cy="35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" y="121182"/>
            <a:ext cx="333345" cy="343446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585809"/>
            <a:ext cx="8822577" cy="5762353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85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7" y="1459832"/>
            <a:ext cx="8822745" cy="4708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36A87-0CC1-48DA-AE4B-FD2EE54BEEDB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609056" y="87767"/>
            <a:ext cx="408826" cy="385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0" y="554599"/>
            <a:ext cx="806818" cy="350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2" y="75067"/>
            <a:ext cx="385103" cy="396772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21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3" r:id="rId5"/>
    <p:sldLayoutId id="2147483665" r:id="rId6"/>
    <p:sldLayoutId id="2147483666" r:id="rId7"/>
    <p:sldLayoutId id="2147483667" r:id="rId8"/>
    <p:sldLayoutId id="2147483672" r:id="rId9"/>
    <p:sldLayoutId id="2147483668" r:id="rId10"/>
    <p:sldLayoutId id="2147483669" r:id="rId11"/>
    <p:sldLayoutId id="2147483670" r:id="rId12"/>
    <p:sldLayoutId id="2147483671" r:id="rId13"/>
    <p:sldLayoutId id="2147483674" r:id="rId14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024CA84-F131-4CF1-AA52-09933AEA605F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Struktur Data pada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59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2E46AAE7-5118-440E-BA73-87F8988B9B9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Struktur Data pada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937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xmlns="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3" y="186982"/>
            <a:ext cx="666547" cy="68674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295D-D6B4-4633-83B2-D2C7F51C122B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Struktur Data pada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612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Tuples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C8D3-79DC-4CD6-84AB-AC932A51C087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10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71527"/>
            <a:ext cx="8814723" cy="84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Panjang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banyaknya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dihitung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fungsi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</a:t>
            </a:r>
            <a:r>
              <a:rPr kumimoji="0" lang="en-US" sz="2000" b="1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</a:t>
            </a:r>
          </a:p>
        </p:txBody>
      </p:sp>
      <p:pic>
        <p:nvPicPr>
          <p:cNvPr id="7" name="Google Shape;94;p21"/>
          <p:cNvPicPr preferRelativeResize="0"/>
          <p:nvPr/>
        </p:nvPicPr>
        <p:blipFill>
          <a:blip r:embed="rId3">
            <a:alphaModFix/>
          </a:blip>
          <a:srcRect l="11924" t="25902" r="2693" b="34328"/>
          <a:stretch>
            <a:fillRect/>
          </a:stretch>
        </p:blipFill>
        <p:spPr>
          <a:xfrm>
            <a:off x="1323842" y="2688609"/>
            <a:ext cx="7410735" cy="1924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val 7"/>
          <p:cNvSpPr/>
          <p:nvPr/>
        </p:nvSpPr>
        <p:spPr>
          <a:xfrm>
            <a:off x="7014958" y="4026090"/>
            <a:ext cx="559558" cy="504967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04587" y="2718179"/>
            <a:ext cx="559558" cy="504967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1071" y="3521123"/>
            <a:ext cx="1214650" cy="286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0070C0"/>
                </a:solidFill>
              </a:rPr>
              <a:t>indeks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1585" y="4137547"/>
            <a:ext cx="1214650" cy="286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LEN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1269241" y="3589361"/>
            <a:ext cx="600502" cy="17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1244217" y="4192145"/>
            <a:ext cx="600502" cy="17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Tuples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05E9-8E4F-4137-8217-D2EF9120560C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11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71527"/>
            <a:ext cx="8814723" cy="84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bersifat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immutable</a:t>
            </a:r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Artinya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bahwa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isi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tersebut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tetap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diubah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kumimoji="0" lang="en-US" sz="2000" i="0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oogle Shape;99;p22"/>
          <p:cNvPicPr preferRelativeResize="0"/>
          <p:nvPr/>
        </p:nvPicPr>
        <p:blipFill>
          <a:blip r:embed="rId3">
            <a:alphaModFix/>
          </a:blip>
          <a:srcRect t="23363" b="14303"/>
          <a:stretch>
            <a:fillRect/>
          </a:stretch>
        </p:blipFill>
        <p:spPr>
          <a:xfrm>
            <a:off x="821140" y="2784151"/>
            <a:ext cx="7585881" cy="2702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Tuples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DC7B0-84B3-4B35-8C31-3B026847B211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12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71526"/>
            <a:ext cx="8814723" cy="2090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lvl="0">
              <a:spcBef>
                <a:spcPts val="1000"/>
              </a:spcBef>
              <a:defRPr/>
            </a:pP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bersifat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immutable</a:t>
            </a:r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000"/>
              </a:spcBef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Artinya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bahwa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tersebut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tetap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diubah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0">
              <a:spcBef>
                <a:spcPts val="1000"/>
              </a:spcBef>
              <a:defRPr/>
            </a:pPr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000"/>
              </a:spcBef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lvl="0">
              <a:spcBef>
                <a:spcPts val="1000"/>
              </a:spcBef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Ratings [2] = 4,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hal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TIDAK DAPAT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karena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sebenarnya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000"/>
              </a:spcBef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Ratings [2] = 6</a:t>
            </a:r>
          </a:p>
        </p:txBody>
      </p:sp>
      <p:pic>
        <p:nvPicPr>
          <p:cNvPr id="8" name="Google Shape;104;p23"/>
          <p:cNvPicPr preferRelativeResize="0"/>
          <p:nvPr/>
        </p:nvPicPr>
        <p:blipFill>
          <a:blip r:embed="rId3">
            <a:alphaModFix/>
          </a:blip>
          <a:srcRect l="1956" t="16501" r="1853" b="15526"/>
          <a:stretch>
            <a:fillRect/>
          </a:stretch>
        </p:blipFill>
        <p:spPr>
          <a:xfrm>
            <a:off x="723332" y="3521140"/>
            <a:ext cx="7124132" cy="2483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Tuples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2F630-2AA8-4477-B263-906A04BE0A5A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13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703543"/>
            <a:ext cx="8814723" cy="84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bersifat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immutable</a:t>
            </a:r>
          </a:p>
          <a:p>
            <a:pPr lvl="0">
              <a:spcBef>
                <a:spcPts val="1000"/>
              </a:spcBef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2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berisi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berbeda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pic>
        <p:nvPicPr>
          <p:cNvPr id="7" name="Google Shape;109;p24"/>
          <p:cNvPicPr preferRelativeResize="0"/>
          <p:nvPr/>
        </p:nvPicPr>
        <p:blipFill>
          <a:blip r:embed="rId3">
            <a:alphaModFix/>
          </a:blip>
          <a:srcRect l="2490" t="27876" r="1106" b="14303"/>
          <a:stretch>
            <a:fillRect/>
          </a:stretch>
        </p:blipFill>
        <p:spPr>
          <a:xfrm>
            <a:off x="1173704" y="3043455"/>
            <a:ext cx="6851176" cy="22109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Tuples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4EB49-E55B-46FF-97ED-136E9BAAB407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14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33016"/>
            <a:ext cx="8814723" cy="19379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ingin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melakukan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manipulasi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buatlah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manipulasinya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i="0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melakukan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pengurutan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(sort)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tuple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nama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RatingsSorted</a:t>
            </a:r>
            <a:endParaRPr kumimoji="0" lang="en-US" sz="2000" i="0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oogle Shape;114;p25"/>
          <p:cNvPicPr preferRelativeResize="0"/>
          <p:nvPr/>
        </p:nvPicPr>
        <p:blipFill>
          <a:blip r:embed="rId3">
            <a:alphaModFix/>
          </a:blip>
          <a:srcRect l="9656" t="22235" r="4948" b="19097"/>
          <a:stretch>
            <a:fillRect/>
          </a:stretch>
        </p:blipFill>
        <p:spPr>
          <a:xfrm>
            <a:off x="1446666" y="3643952"/>
            <a:ext cx="6045959" cy="21427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Tuples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87D3E-A57D-441C-BB6F-2B83957FDDB3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15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05718"/>
            <a:ext cx="8814723" cy="1569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dibuat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bersarang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nesting)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i="0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NT [2]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berisi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2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yaitu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“pop”,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“rock” ,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hal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mengakibatkan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tuples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menjadi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bersarang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7" name="Google Shape;119;p26"/>
          <p:cNvPicPr preferRelativeResize="0"/>
          <p:nvPr/>
        </p:nvPicPr>
        <p:blipFill>
          <a:blip r:embed="rId3">
            <a:alphaModFix/>
          </a:blip>
          <a:srcRect t="26466" b="22764"/>
          <a:stretch>
            <a:fillRect/>
          </a:stretch>
        </p:blipFill>
        <p:spPr>
          <a:xfrm>
            <a:off x="1162335" y="3589369"/>
            <a:ext cx="6575946" cy="21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val 7"/>
          <p:cNvSpPr/>
          <p:nvPr/>
        </p:nvSpPr>
        <p:spPr>
          <a:xfrm>
            <a:off x="2702257" y="3521125"/>
            <a:ext cx="1760561" cy="600501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903260" y="2770495"/>
            <a:ext cx="1637731" cy="4230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0070C0"/>
                </a:solidFill>
              </a:rPr>
              <a:t>Bersarang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10800000" flipV="1">
            <a:off x="3753135" y="3111693"/>
            <a:ext cx="655092" cy="31389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186149" y="3523400"/>
            <a:ext cx="1817427" cy="600501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186149" y="3179928"/>
            <a:ext cx="586854" cy="30025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544703" y="3525673"/>
            <a:ext cx="586853" cy="600501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19" idx="0"/>
          </p:cNvCxnSpPr>
          <p:nvPr/>
        </p:nvCxnSpPr>
        <p:spPr>
          <a:xfrm rot="5400000">
            <a:off x="4689143" y="3369860"/>
            <a:ext cx="304801" cy="682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439236" y="4203510"/>
            <a:ext cx="464024" cy="36849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21641" y="4956412"/>
            <a:ext cx="464024" cy="36849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Tuples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EA375-263E-4BEA-BB4C-B76FA954C8C1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16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71527"/>
            <a:ext cx="8814723" cy="84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bersarang</a:t>
            </a:r>
            <a:endParaRPr kumimoji="0" lang="en-US" sz="2000" i="0" u="sng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oogle Shape;124;p27"/>
          <p:cNvPicPr preferRelativeResize="0"/>
          <p:nvPr/>
        </p:nvPicPr>
        <p:blipFill>
          <a:blip r:embed="rId3">
            <a:alphaModFix/>
          </a:blip>
          <a:srcRect b="17405"/>
          <a:stretch>
            <a:fillRect/>
          </a:stretch>
        </p:blipFill>
        <p:spPr>
          <a:xfrm>
            <a:off x="930324" y="2295095"/>
            <a:ext cx="7067266" cy="35188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Tuples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962B3-1C5A-4AF6-BBD4-0B3CC96807BE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17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294102"/>
            <a:ext cx="8814723" cy="239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bersarang</a:t>
            </a:r>
            <a:endParaRPr lang="en-US" sz="2000" u="sng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dibuat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lebih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2 level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bersarang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i="0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Tampak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ke-1: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NT [2][1]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memiliki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level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sarang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ke-3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elemennya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r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o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NT [2][1][0] = r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NT [2][1][1] = o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i="0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oogle Shape;129;p28"/>
          <p:cNvPicPr preferRelativeResize="0"/>
          <p:nvPr/>
        </p:nvPicPr>
        <p:blipFill>
          <a:blip r:embed="rId3">
            <a:alphaModFix/>
          </a:blip>
          <a:srcRect r="3050" b="20790"/>
          <a:stretch>
            <a:fillRect/>
          </a:stretch>
        </p:blipFill>
        <p:spPr>
          <a:xfrm>
            <a:off x="1230574" y="3455167"/>
            <a:ext cx="6139217" cy="29046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Lists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Bagian </a:t>
            </a:r>
            <a:r>
              <a:rPr lang="en-US" dirty="0" smtClean="0"/>
              <a:t>2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04569-90B3-44C2-875D-252239C5CF29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18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2CB26-760D-4267-95BE-88FD0DEFF19F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19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6"/>
            <a:ext cx="8814723" cy="1831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merupakan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daftar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memiliki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berurutan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dituliskan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diantara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kurung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siku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[…]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masing-masing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dipisahkan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oleh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koma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(,).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List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bersifat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mutable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tetap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).</a:t>
            </a:r>
            <a:endParaRPr kumimoji="0" lang="en-US" sz="20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oogle Shape;139;p30"/>
          <p:cNvPicPr preferRelativeResize="0"/>
          <p:nvPr/>
        </p:nvPicPr>
        <p:blipFill>
          <a:blip r:embed="rId3">
            <a:alphaModFix/>
          </a:blip>
          <a:srcRect l="16985" t="57810" r="10357" b="26509"/>
          <a:stretch>
            <a:fillRect/>
          </a:stretch>
        </p:blipFill>
        <p:spPr>
          <a:xfrm>
            <a:off x="1937980" y="3411942"/>
            <a:ext cx="5254390" cy="955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4;p31"/>
          <p:cNvPicPr preferRelativeResize="0"/>
          <p:nvPr/>
        </p:nvPicPr>
        <p:blipFill>
          <a:blip r:embed="rId4">
            <a:alphaModFix/>
          </a:blip>
          <a:srcRect t="48748" b="38841"/>
          <a:stretch>
            <a:fillRect/>
          </a:stretch>
        </p:blipFill>
        <p:spPr>
          <a:xfrm>
            <a:off x="191072" y="4476465"/>
            <a:ext cx="8729110" cy="60050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245664" y="5404378"/>
            <a:ext cx="8814723" cy="805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berisikan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tipe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string, integer, float,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bersarang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19100" y="2778982"/>
            <a:ext cx="5419725" cy="1354517"/>
          </a:xfrm>
        </p:spPr>
        <p:txBody>
          <a:bodyPr/>
          <a:lstStyle/>
          <a:p>
            <a:r>
              <a:rPr lang="en-US" dirty="0" err="1" smtClean="0"/>
              <a:t>Struktur</a:t>
            </a:r>
            <a:r>
              <a:rPr lang="en-US" dirty="0" smtClean="0"/>
              <a:t> Data</a:t>
            </a:r>
            <a:r>
              <a:rPr lang="en-US" dirty="0"/>
              <a:t> </a:t>
            </a:r>
            <a:r>
              <a:rPr lang="id-ID" dirty="0" smtClean="0"/>
              <a:t>dalam </a:t>
            </a:r>
            <a:r>
              <a:rPr lang="en-US" sz="4000" dirty="0" smtClean="0"/>
              <a:t>Python</a:t>
            </a:r>
            <a:endParaRPr lang="id-ID" sz="28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419100" y="4306193"/>
            <a:ext cx="4143375" cy="381000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417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0F4B-EFF3-4EC6-8B22-D6FC1299D9BC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20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lang="en-US" sz="2000" baseline="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baseline="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diakses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dibuat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dalam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positif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maupun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negatif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oogle Shape;149;p32"/>
          <p:cNvPicPr preferRelativeResize="0"/>
          <p:nvPr/>
        </p:nvPicPr>
        <p:blipFill>
          <a:blip r:embed="rId3">
            <a:alphaModFix/>
          </a:blip>
          <a:srcRect l="16170" t="22517" r="14329" b="15149"/>
          <a:stretch>
            <a:fillRect/>
          </a:stretch>
        </p:blipFill>
        <p:spPr>
          <a:xfrm>
            <a:off x="2060813" y="2593074"/>
            <a:ext cx="5104262" cy="25111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3766782" y="5650173"/>
            <a:ext cx="2074459" cy="4503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Indeks</a:t>
            </a:r>
            <a:r>
              <a:rPr lang="en-US" b="1" dirty="0" smtClean="0"/>
              <a:t> </a:t>
            </a:r>
            <a:r>
              <a:rPr lang="en-US" b="1" dirty="0" err="1" smtClean="0"/>
              <a:t>Positif</a:t>
            </a:r>
            <a:endParaRPr lang="en-US" b="1" dirty="0"/>
          </a:p>
        </p:txBody>
      </p:sp>
      <p:sp>
        <p:nvSpPr>
          <p:cNvPr id="9" name="Oval 8"/>
          <p:cNvSpPr/>
          <p:nvPr/>
        </p:nvSpPr>
        <p:spPr>
          <a:xfrm>
            <a:off x="4544704" y="3384642"/>
            <a:ext cx="600502" cy="158314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endCxn id="7" idx="2"/>
          </p:cNvCxnSpPr>
          <p:nvPr/>
        </p:nvCxnSpPr>
        <p:spPr>
          <a:xfrm rot="5400000" flipH="1" flipV="1">
            <a:off x="4353636" y="5295331"/>
            <a:ext cx="450377" cy="6824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B299D-4105-48B0-9C7E-5AB82C210A21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21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lang="en-US" sz="2000" baseline="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baseline="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diakses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dibuat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dalam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positif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maupun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negatif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66782" y="5650173"/>
            <a:ext cx="2074459" cy="4503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Indeks</a:t>
            </a:r>
            <a:r>
              <a:rPr lang="en-US" b="1" dirty="0" smtClean="0"/>
              <a:t> </a:t>
            </a:r>
            <a:r>
              <a:rPr lang="en-US" b="1" dirty="0" err="1" smtClean="0"/>
              <a:t>Negatif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4449172" y="5063319"/>
            <a:ext cx="586855" cy="3957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31678" t="38619" r="36435" b="36567"/>
          <a:stretch>
            <a:fillRect/>
          </a:stretch>
        </p:blipFill>
        <p:spPr bwMode="auto">
          <a:xfrm>
            <a:off x="1719617" y="2565779"/>
            <a:ext cx="5490297" cy="2402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4763069" y="3302755"/>
            <a:ext cx="600502" cy="158314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FB61D-F914-498A-B9D9-59CA3600CA20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22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just">
              <a:spcBef>
                <a:spcPts val="1000"/>
              </a:spcBef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pemotongan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(slicing)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id-ID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Google Shape;154;p33"/>
          <p:cNvPicPr preferRelativeResize="0"/>
          <p:nvPr/>
        </p:nvPicPr>
        <p:blipFill>
          <a:blip r:embed="rId3">
            <a:alphaModFix/>
          </a:blip>
          <a:srcRect l="3310" t="24774" b="51165"/>
          <a:stretch>
            <a:fillRect/>
          </a:stretch>
        </p:blipFill>
        <p:spPr>
          <a:xfrm>
            <a:off x="627796" y="2893324"/>
            <a:ext cx="6441744" cy="1282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54;p33"/>
          <p:cNvPicPr preferRelativeResize="0"/>
          <p:nvPr/>
        </p:nvPicPr>
        <p:blipFill>
          <a:blip r:embed="rId3">
            <a:alphaModFix/>
          </a:blip>
          <a:srcRect l="16265" t="57014" r="51448" b="29689"/>
          <a:stretch>
            <a:fillRect/>
          </a:stretch>
        </p:blipFill>
        <p:spPr>
          <a:xfrm>
            <a:off x="2156345" y="5240741"/>
            <a:ext cx="3043451" cy="736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roup 28"/>
          <p:cNvGrpSpPr/>
          <p:nvPr/>
        </p:nvGrpSpPr>
        <p:grpSpPr>
          <a:xfrm>
            <a:off x="548183" y="4097397"/>
            <a:ext cx="8595817" cy="795319"/>
            <a:chOff x="548183" y="4097397"/>
            <a:chExt cx="8595817" cy="795319"/>
          </a:xfrm>
        </p:grpSpPr>
        <p:sp>
          <p:nvSpPr>
            <p:cNvPr id="11" name="Rectangle 10"/>
            <p:cNvSpPr/>
            <p:nvPr/>
          </p:nvSpPr>
          <p:spPr>
            <a:xfrm>
              <a:off x="3220870" y="4435522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8183" y="4424147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0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46736" y="4424146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504625" y="4412770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3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52837" y="4455987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4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 rot="5400000">
              <a:off x="527712" y="4294496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3216322" y="4294496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4226256" y="4294496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5481850" y="4294496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6055055" y="4308143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7478973" y="4326340"/>
              <a:ext cx="1665027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70C0"/>
                  </a:solidFill>
                </a:rPr>
                <a:t>Batas </a:t>
              </a:r>
              <a:r>
                <a:rPr lang="en-US" b="1" dirty="0" err="1" smtClean="0">
                  <a:solidFill>
                    <a:srgbClr val="0070C0"/>
                  </a:solidFill>
                </a:rPr>
                <a:t>Indeks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24" name="Left Arrow 23"/>
            <p:cNvSpPr/>
            <p:nvPr/>
          </p:nvSpPr>
          <p:spPr>
            <a:xfrm>
              <a:off x="7165075" y="4490114"/>
              <a:ext cx="382137" cy="136477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78453" y="4444611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5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5400000">
              <a:off x="6753375" y="4337711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6769290" y="4503761"/>
            <a:ext cx="382137" cy="39578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73C8-C6F5-4E1E-BA27-0A47795F7879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23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239511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lang="en-US" sz="2000" baseline="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baseline="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ditambahkan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penggabungan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(+)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oogle Shape;159;p34"/>
          <p:cNvPicPr preferRelativeResize="0"/>
          <p:nvPr/>
        </p:nvPicPr>
        <p:blipFill rotWithShape="1">
          <a:blip r:embed="rId3">
            <a:alphaModFix/>
          </a:blip>
          <a:srcRect l="4988" t="35382" r="24260" b="18366"/>
          <a:stretch/>
        </p:blipFill>
        <p:spPr>
          <a:xfrm>
            <a:off x="1255594" y="2361064"/>
            <a:ext cx="6400800" cy="27295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993E-4696-4F45-B6D0-33FE6E99FD07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24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5"/>
            <a:ext cx="8814723" cy="1954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List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bersifat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mutable (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tetap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),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melakukan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pengubahan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Penggunaan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didahului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oleh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titik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(.)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setelah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nama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metodenya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perubahan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ditulis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diantara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buka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tutup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kurung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(….)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L.Extend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(………)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oogle Shape;164;p35"/>
          <p:cNvPicPr preferRelativeResize="0"/>
          <p:nvPr/>
        </p:nvPicPr>
        <p:blipFill rotWithShape="1">
          <a:blip r:embed="rId3">
            <a:alphaModFix/>
          </a:blip>
          <a:srcRect l="4652" t="34662" r="25113" b="17740"/>
          <a:stretch/>
        </p:blipFill>
        <p:spPr>
          <a:xfrm>
            <a:off x="1665037" y="3589371"/>
            <a:ext cx="5390857" cy="2388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2C9D9-2F7B-4047-9A9B-8BA7FE2A4453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25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Penambahan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juga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tanda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(+),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tampak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dibawah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Google Shape;169;p36"/>
          <p:cNvPicPr preferRelativeResize="0"/>
          <p:nvPr/>
        </p:nvPicPr>
        <p:blipFill rotWithShape="1">
          <a:blip r:embed="rId3">
            <a:alphaModFix/>
          </a:blip>
          <a:srcRect l="4641" t="35177" r="24391" b="18430"/>
          <a:stretch/>
        </p:blipFill>
        <p:spPr>
          <a:xfrm>
            <a:off x="1624083" y="2920619"/>
            <a:ext cx="5868537" cy="24565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AFE14-9A4F-4FC8-852A-ADD09212F56F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26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Penggunaan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“append”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menambahkan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dalam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list,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hanya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saja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data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ditambahkan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hanya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saja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29370" t="45336" r="30981" b="27239"/>
          <a:stretch>
            <a:fillRect/>
          </a:stretch>
        </p:blipFill>
        <p:spPr bwMode="auto">
          <a:xfrm>
            <a:off x="696037" y="2661315"/>
            <a:ext cx="7018848" cy="2729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5773003" y="3398293"/>
            <a:ext cx="3125337" cy="57320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Ditambahkan</a:t>
            </a:r>
            <a:r>
              <a:rPr lang="en-US" dirty="0" smtClean="0">
                <a:solidFill>
                  <a:schemeClr val="tx1"/>
                </a:solidFill>
              </a:rPr>
              <a:t> 2 </a:t>
            </a:r>
            <a:r>
              <a:rPr lang="en-US" dirty="0" err="1" smtClean="0">
                <a:solidFill>
                  <a:schemeClr val="tx1"/>
                </a:solidFill>
              </a:rPr>
              <a:t>anggota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pada</a:t>
            </a:r>
            <a:r>
              <a:rPr lang="en-US" dirty="0" smtClean="0">
                <a:solidFill>
                  <a:schemeClr val="tx1"/>
                </a:solidFill>
              </a:rPr>
              <a:t> list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384645" y="3616657"/>
            <a:ext cx="1924334" cy="62779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5049672" y="3521122"/>
            <a:ext cx="655092" cy="109182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923127" y="4135271"/>
            <a:ext cx="1924335" cy="143301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953894" y="5611504"/>
            <a:ext cx="3477905" cy="73470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yang </a:t>
            </a:r>
            <a:r>
              <a:rPr lang="en-US" dirty="0" err="1" smtClean="0">
                <a:solidFill>
                  <a:schemeClr val="tx1"/>
                </a:solidFill>
              </a:rPr>
              <a:t>ditambahkan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berada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hanya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pada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satu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indeks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saja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554639" y="5568287"/>
            <a:ext cx="736979" cy="38213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D3BCC-B0F9-4743-B6C2-08FCE329EE39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27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780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Isi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dalam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diubah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oogle Shape;179;p38"/>
          <p:cNvPicPr preferRelativeResize="0"/>
          <p:nvPr/>
        </p:nvPicPr>
        <p:blipFill rotWithShape="1">
          <a:blip r:embed="rId3">
            <a:alphaModFix/>
          </a:blip>
          <a:srcRect l="16127" t="34881" r="47755" b="30547"/>
          <a:stretch/>
        </p:blipFill>
        <p:spPr>
          <a:xfrm>
            <a:off x="1924333" y="2688609"/>
            <a:ext cx="4612944" cy="2483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DE81-D345-4EE9-8A53-30A3E32F8DB3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28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Isi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dihapus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fungsi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</a:t>
            </a:r>
            <a:r>
              <a:rPr kumimoji="0" lang="en-US" sz="2000" b="1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DEL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ke-1: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oogle Shape;184;p39"/>
          <p:cNvPicPr preferRelativeResize="0"/>
          <p:nvPr/>
        </p:nvPicPr>
        <p:blipFill rotWithShape="1">
          <a:blip r:embed="rId3">
            <a:alphaModFix/>
          </a:blip>
          <a:srcRect l="16632" t="34059" r="46462" b="15688"/>
          <a:stretch/>
        </p:blipFill>
        <p:spPr>
          <a:xfrm>
            <a:off x="2579426" y="2756847"/>
            <a:ext cx="3562066" cy="2811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F55A5-3E14-4D1F-B1E0-79AC026B57FF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29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lvl="0" indent="-457200">
              <a:spcBef>
                <a:spcPts val="1000"/>
              </a:spcBef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dihapus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DEL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</a:t>
            </a:r>
          </a:p>
          <a:p>
            <a:pPr marL="457200" lvl="0" indent="-457200">
              <a:spcBef>
                <a:spcPts val="1000"/>
              </a:spcBef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ke-2:</a:t>
            </a:r>
            <a:endParaRPr lang="id-ID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Google Shape;189;p40"/>
          <p:cNvPicPr preferRelativeResize="0"/>
          <p:nvPr/>
        </p:nvPicPr>
        <p:blipFill rotWithShape="1">
          <a:blip r:embed="rId3">
            <a:alphaModFix/>
          </a:blip>
          <a:srcRect l="16461" t="34588" r="46827" b="17076"/>
          <a:stretch/>
        </p:blipFill>
        <p:spPr>
          <a:xfrm>
            <a:off x="2947917" y="2866030"/>
            <a:ext cx="3384644" cy="2606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 smtClean="0"/>
              <a:t>Tuples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Bagian 1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55C-9E60-4C47-9FE1-A7CAD147E810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81FC9-69E8-4850-BEB0-E378D1DE54C4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30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Suatu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string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diubah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bentuk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metode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</a:t>
            </a:r>
            <a:r>
              <a:rPr kumimoji="0" lang="en-US" sz="2000" b="1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Split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”. Split yang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berdasarkan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spasi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antar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kata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Google Shape;194;p41"/>
          <p:cNvPicPr preferRelativeResize="0"/>
          <p:nvPr/>
        </p:nvPicPr>
        <p:blipFill rotWithShape="1">
          <a:blip r:embed="rId3">
            <a:alphaModFix/>
          </a:blip>
          <a:srcRect l="25116" t="34401" r="48971" b="38946"/>
          <a:stretch/>
        </p:blipFill>
        <p:spPr>
          <a:xfrm>
            <a:off x="2661313" y="2866030"/>
            <a:ext cx="3302758" cy="19106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F4FC5-5064-469B-9062-1F4E41EAEFDE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31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lvl="0" algn="just">
              <a:spcBef>
                <a:spcPts val="1000"/>
              </a:spcBef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string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diubah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Split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bisa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diberikan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khusus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misalkan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mengubah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string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menjadi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string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dipisahkan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oleh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koma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(,)</a:t>
            </a:r>
            <a:endParaRPr lang="id-ID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Google Shape;199;p42"/>
          <p:cNvPicPr preferRelativeResize="0"/>
          <p:nvPr/>
        </p:nvPicPr>
        <p:blipFill rotWithShape="1">
          <a:blip r:embed="rId3">
            <a:alphaModFix/>
          </a:blip>
          <a:srcRect l="24557" t="34326" r="48974" b="37938"/>
          <a:stretch/>
        </p:blipFill>
        <p:spPr>
          <a:xfrm>
            <a:off x="2825087" y="3084394"/>
            <a:ext cx="3357349" cy="1978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AB6F2-4642-4A2F-B6A4-C5AD4F93C3DC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32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S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uatu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variabel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memiliki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isi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seperti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 B= A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29894" t="35634" r="35491" b="38246"/>
          <a:stretch>
            <a:fillRect/>
          </a:stretch>
        </p:blipFill>
        <p:spPr bwMode="auto">
          <a:xfrm>
            <a:off x="1105469" y="2634018"/>
            <a:ext cx="6466113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F404-0E04-4EEF-9D72-585555CCF0C1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33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05719"/>
            <a:ext cx="8814723" cy="2115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spcBef>
                <a:spcPts val="1000"/>
              </a:spcBef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memiliki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list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(=)</a:t>
            </a:r>
            <a:endParaRPr lang="id-ID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457200" lvl="0" indent="-457200">
              <a:spcBef>
                <a:spcPts val="1000"/>
              </a:spcBef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Misalkan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lvl="0" indent="-457200">
              <a:spcBef>
                <a:spcPts val="1000"/>
              </a:spcBef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List B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list  A</a:t>
            </a:r>
          </a:p>
          <a:p>
            <a:pPr marL="457200" lvl="0" indent="-457200">
              <a:spcBef>
                <a:spcPts val="1000"/>
              </a:spcBef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lvl="0">
              <a:spcBef>
                <a:spcPts val="1000"/>
              </a:spcBef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perubahan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list A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mempengaruhi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list B (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</p:txBody>
      </p:sp>
      <p:pic>
        <p:nvPicPr>
          <p:cNvPr id="7" name="Google Shape;209;p44"/>
          <p:cNvPicPr preferRelativeResize="0"/>
          <p:nvPr/>
        </p:nvPicPr>
        <p:blipFill rotWithShape="1">
          <a:blip r:embed="rId3">
            <a:alphaModFix/>
          </a:blip>
          <a:srcRect l="5873" t="33093" r="31679" b="17376"/>
          <a:stretch/>
        </p:blipFill>
        <p:spPr>
          <a:xfrm>
            <a:off x="1719618" y="4176218"/>
            <a:ext cx="5158853" cy="212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04;p43"/>
          <p:cNvPicPr preferRelativeResize="0"/>
          <p:nvPr/>
        </p:nvPicPr>
        <p:blipFill rotWithShape="1">
          <a:blip r:embed="rId4">
            <a:alphaModFix/>
          </a:blip>
          <a:srcRect l="9887" t="42873" r="79970" b="49127"/>
          <a:stretch/>
        </p:blipFill>
        <p:spPr>
          <a:xfrm>
            <a:off x="3603009" y="3575719"/>
            <a:ext cx="1337481" cy="532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ACB3-F14B-49E0-9EBA-7D23240A4403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34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05720"/>
            <a:ext cx="8814723" cy="1869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cloning/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duplikasi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list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lainnya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spcBef>
                <a:spcPts val="1000"/>
              </a:spcBef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Cloning/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duplikasi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double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titik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dua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>
              <a:spcBef>
                <a:spcPts val="1000"/>
              </a:spcBef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>
              <a:spcBef>
                <a:spcPts val="1000"/>
              </a:spcBef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B = A[::]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30104" t="35634" r="34757" b="38806"/>
          <a:stretch>
            <a:fillRect/>
          </a:stretch>
        </p:blipFill>
        <p:spPr bwMode="auto">
          <a:xfrm>
            <a:off x="1815152" y="3630302"/>
            <a:ext cx="5706654" cy="2333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590B-666F-426C-A510-B9840063AE5D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35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cloning/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duplikasi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yang lain,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perubahan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list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terjadi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salah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mempengaruhi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list yang lain.</a:t>
            </a:r>
          </a:p>
        </p:txBody>
      </p:sp>
      <p:pic>
        <p:nvPicPr>
          <p:cNvPr id="7" name="Google Shape;214;p45"/>
          <p:cNvPicPr preferRelativeResize="0"/>
          <p:nvPr/>
        </p:nvPicPr>
        <p:blipFill rotWithShape="1">
          <a:blip r:embed="rId3">
            <a:alphaModFix/>
          </a:blip>
          <a:srcRect l="6079" t="35200" r="24269" b="18150"/>
          <a:stretch/>
        </p:blipFill>
        <p:spPr>
          <a:xfrm>
            <a:off x="1596788" y="3548418"/>
            <a:ext cx="5895833" cy="2251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 l="33297" t="40418" r="60568" b="55247"/>
          <a:stretch>
            <a:fillRect/>
          </a:stretch>
        </p:blipFill>
        <p:spPr bwMode="auto">
          <a:xfrm>
            <a:off x="3807726" y="2743200"/>
            <a:ext cx="1374191" cy="545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6"/>
          <p:cNvPicPr preferRelativeResize="0"/>
          <p:nvPr/>
        </p:nvPicPr>
        <p:blipFill rotWithShape="1">
          <a:blip r:embed="rId3">
            <a:alphaModFix/>
          </a:blip>
          <a:srcRect l="15669" t="35255" r="46771" b="40269"/>
          <a:stretch/>
        </p:blipFill>
        <p:spPr>
          <a:xfrm>
            <a:off x="2333768" y="3370998"/>
            <a:ext cx="3807726" cy="18151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6"/>
          <p:cNvSpPr txBox="1">
            <a:spLocks/>
          </p:cNvSpPr>
          <p:nvPr/>
        </p:nvSpPr>
        <p:spPr>
          <a:xfrm>
            <a:off x="155851" y="1539767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“Help”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mendapatkan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informasi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tentang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list.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52337" y="406484"/>
            <a:ext cx="7347283" cy="854074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List</a:t>
            </a:r>
            <a:endParaRPr kumimoji="0" lang="id-ID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Bagian 3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E5EAE-2570-4B05-A78C-871ADD4447A3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37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424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</a:t>
            </a:r>
            <a:r>
              <a:rPr lang="id-ID" dirty="0" smtClean="0"/>
              <a:t> 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09AF8-1C6C-4814-B983-3A3C36E4724B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38</a:t>
            </a:fld>
            <a:endParaRPr lang="id-ID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25575" y="1383322"/>
            <a:ext cx="6884118" cy="4734273"/>
          </a:xfrm>
        </p:spPr>
        <p:txBody>
          <a:bodyPr/>
          <a:lstStyle/>
          <a:p>
            <a:r>
              <a:rPr lang="id-ID" dirty="0" smtClean="0"/>
              <a:t>Set </a:t>
            </a:r>
            <a:r>
              <a:rPr lang="id-ID" dirty="0"/>
              <a:t>adalah sebuah tipe data koleksi </a:t>
            </a:r>
            <a:r>
              <a:rPr lang="id-ID" dirty="0" smtClean="0"/>
              <a:t>data himpunan (set).</a:t>
            </a:r>
          </a:p>
          <a:p>
            <a:pPr lvl="1"/>
            <a:r>
              <a:rPr lang="id-ID" sz="2000" dirty="0" smtClean="0"/>
              <a:t>Selain list dan tuple dapat diinput tipe data yang berbeda.</a:t>
            </a:r>
          </a:p>
          <a:p>
            <a:pPr lvl="1"/>
            <a:endParaRPr lang="id-ID" sz="2000" dirty="0" smtClean="0"/>
          </a:p>
          <a:p>
            <a:r>
              <a:rPr lang="id-ID" dirty="0" smtClean="0"/>
              <a:t>Tidak </a:t>
            </a:r>
            <a:r>
              <a:rPr lang="id-ID" dirty="0"/>
              <a:t>seperti </a:t>
            </a:r>
            <a:r>
              <a:rPr lang="id-ID" dirty="0" smtClean="0"/>
              <a:t>list </a:t>
            </a:r>
            <a:r>
              <a:rPr lang="id-ID" dirty="0"/>
              <a:t>dan tupel, </a:t>
            </a:r>
            <a:r>
              <a:rPr lang="id-ID" dirty="0" smtClean="0"/>
              <a:t>set </a:t>
            </a:r>
            <a:r>
              <a:rPr lang="id-ID" dirty="0"/>
              <a:t>tidak diurutkan</a:t>
            </a:r>
            <a:r>
              <a:rPr lang="id-ID" dirty="0" smtClean="0"/>
              <a:t>.</a:t>
            </a:r>
          </a:p>
          <a:p>
            <a:pPr lvl="1"/>
            <a:r>
              <a:rPr lang="id-ID" sz="2000" dirty="0" smtClean="0"/>
              <a:t>Set tidak memperhatikan posisi elemen</a:t>
            </a:r>
          </a:p>
          <a:p>
            <a:pPr lvl="1"/>
            <a:endParaRPr lang="id-ID" sz="2000" dirty="0" smtClean="0"/>
          </a:p>
          <a:p>
            <a:r>
              <a:rPr lang="id-ID" dirty="0" smtClean="0"/>
              <a:t>Set hanya memiliki elemen unik</a:t>
            </a:r>
          </a:p>
          <a:p>
            <a:pPr lvl="1"/>
            <a:r>
              <a:rPr lang="id-ID" sz="2000" dirty="0"/>
              <a:t>H</a:t>
            </a:r>
            <a:r>
              <a:rPr lang="id-ID" sz="2000" dirty="0" smtClean="0"/>
              <a:t>anya </a:t>
            </a:r>
            <a:r>
              <a:rPr lang="id-ID" sz="2000" dirty="0"/>
              <a:t>ada satu elemen tertentu dalam satu </a:t>
            </a:r>
            <a:r>
              <a:rPr lang="id-ID" sz="2000" dirty="0" smtClean="0"/>
              <a:t>set.</a:t>
            </a:r>
          </a:p>
          <a:p>
            <a:endParaRPr lang="id-ID" dirty="0" smtClean="0"/>
          </a:p>
          <a:p>
            <a:pPr lvl="1"/>
            <a:endParaRPr lang="id-ID" dirty="0" smtClean="0"/>
          </a:p>
          <a:p>
            <a:pPr lvl="1"/>
            <a:endParaRPr lang="id-ID" dirty="0" smtClean="0"/>
          </a:p>
          <a:p>
            <a:endParaRPr lang="id-ID" dirty="0" smtClean="0"/>
          </a:p>
          <a:p>
            <a:endParaRPr lang="id-ID" dirty="0" smtClean="0"/>
          </a:p>
          <a:p>
            <a:pPr lvl="1"/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4548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Membuat sebuah Set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146F9-6257-455A-B877-0B2DBE5C9E4D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39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7" b="42905"/>
          <a:stretch/>
        </p:blipFill>
        <p:spPr>
          <a:xfrm>
            <a:off x="471335" y="2057054"/>
            <a:ext cx="8403034" cy="1148862"/>
          </a:xfrm>
        </p:spPr>
      </p:pic>
      <p:sp>
        <p:nvSpPr>
          <p:cNvPr id="3" name="TextBox 2"/>
          <p:cNvSpPr txBox="1"/>
          <p:nvPr/>
        </p:nvSpPr>
        <p:spPr>
          <a:xfrm>
            <a:off x="656492" y="3694149"/>
            <a:ext cx="8217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 smtClean="0"/>
              <a:t>Untuk membuat Set menggunakan tanda Kurung Kurawal { }, dan elemen-elemen set ditempatkan diantara tanda kurung kurawal.</a:t>
            </a:r>
          </a:p>
          <a:p>
            <a:r>
              <a:rPr lang="id-ID" sz="2000" dirty="0" smtClean="0"/>
              <a:t> 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206306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Tuples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6998E-FF18-46A5-83E6-2702B685EEBD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6"/>
            <a:ext cx="8814723" cy="1612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endParaRPr kumimoji="0" lang="en-US" sz="2000" i="0" u="sng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>
              <a:spcBef>
                <a:spcPts val="1000"/>
              </a:spcBef>
              <a:defRPr/>
            </a:pPr>
            <a:r>
              <a:rPr kumimoji="0" lang="en-US" sz="18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Merupakan</a:t>
            </a:r>
            <a:r>
              <a:rPr kumimoji="0" lang="en-US" sz="18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dirty="0" err="1" smtClean="0"/>
              <a:t>stuktur</a:t>
            </a:r>
            <a:r>
              <a:rPr lang="en-US" dirty="0" smtClean="0"/>
              <a:t> data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menyimpan</a:t>
            </a:r>
            <a:r>
              <a:rPr lang="en-US" dirty="0" smtClean="0"/>
              <a:t> </a:t>
            </a:r>
            <a:r>
              <a:rPr lang="en-US" dirty="0" err="1" smtClean="0"/>
              <a:t>sekumpulan</a:t>
            </a:r>
            <a:r>
              <a:rPr lang="en-US" dirty="0" smtClean="0"/>
              <a:t> data.</a:t>
            </a:r>
          </a:p>
          <a:p>
            <a:pPr lvl="0">
              <a:spcBef>
                <a:spcPts val="1000"/>
              </a:spcBef>
              <a:defRPr/>
            </a:pPr>
            <a:r>
              <a:rPr kumimoji="0" lang="en-US" sz="18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Tuples</a:t>
            </a:r>
            <a:r>
              <a:rPr kumimoji="0" lang="en-US" sz="18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ditulis</a:t>
            </a:r>
            <a:r>
              <a:rPr kumimoji="0" lang="en-US" sz="18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secara</a:t>
            </a:r>
            <a:r>
              <a:rPr kumimoji="0" lang="en-US" sz="18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berurutan</a:t>
            </a:r>
            <a:r>
              <a:rPr kumimoji="0" lang="en-US" sz="18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8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memiliki</a:t>
            </a:r>
            <a:r>
              <a:rPr kumimoji="0" lang="en-US" sz="18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18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18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18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18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dituliskan</a:t>
            </a:r>
            <a:r>
              <a:rPr kumimoji="0" lang="en-US" sz="18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diantara</a:t>
            </a:r>
            <a:r>
              <a:rPr kumimoji="0" lang="en-US" sz="18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tanda</a:t>
            </a:r>
            <a:r>
              <a:rPr kumimoji="0" lang="en-US" sz="18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kurung</a:t>
            </a:r>
            <a:r>
              <a:rPr kumimoji="0" lang="en-US" sz="18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buka</a:t>
            </a:r>
            <a:r>
              <a:rPr kumimoji="0" lang="en-US" sz="18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18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kurung</a:t>
            </a:r>
            <a:r>
              <a:rPr kumimoji="0" lang="en-US" sz="18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tutup</a:t>
            </a:r>
            <a:r>
              <a:rPr kumimoji="0" lang="en-US" sz="18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8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serta</a:t>
            </a:r>
            <a:r>
              <a:rPr kumimoji="0" lang="en-US" sz="18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antar</a:t>
            </a:r>
            <a:r>
              <a:rPr kumimoji="0" lang="en-US" sz="18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dituliskan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dipisahkan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oleh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koma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(,)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Google Shape;64;p15"/>
          <p:cNvPicPr preferRelativeResize="0"/>
          <p:nvPr/>
        </p:nvPicPr>
        <p:blipFill>
          <a:blip r:embed="rId3">
            <a:alphaModFix/>
          </a:blip>
          <a:srcRect l="6704" t="58367" r="16994" b="27639"/>
          <a:stretch>
            <a:fillRect/>
          </a:stretch>
        </p:blipFill>
        <p:spPr>
          <a:xfrm>
            <a:off x="1583142" y="3930555"/>
            <a:ext cx="6018661" cy="846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Sets: Creating a Set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177C6-1353-4BED-8299-DBF7D839813D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40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0" b="8355"/>
          <a:stretch/>
        </p:blipFill>
        <p:spPr>
          <a:xfrm>
            <a:off x="323091" y="1761566"/>
            <a:ext cx="8403034" cy="3092824"/>
          </a:xfrm>
        </p:spPr>
      </p:pic>
      <p:sp>
        <p:nvSpPr>
          <p:cNvPr id="8" name="Rectangle 7"/>
          <p:cNvSpPr/>
          <p:nvPr/>
        </p:nvSpPr>
        <p:spPr>
          <a:xfrm>
            <a:off x="470646" y="5065076"/>
            <a:ext cx="68042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000" dirty="0"/>
              <a:t>Anda perhatikan ada item duplikat</a:t>
            </a:r>
            <a:r>
              <a:rPr lang="id-ID" sz="2000" dirty="0" smtClean="0"/>
              <a:t>. Ketika </a:t>
            </a:r>
            <a:r>
              <a:rPr lang="id-ID" sz="2000" dirty="0"/>
              <a:t>set sebenarnya dibuat, item duplikat tidak akan ada.</a:t>
            </a:r>
          </a:p>
        </p:txBody>
      </p:sp>
    </p:spTree>
    <p:extLst>
      <p:ext uri="{BB962C8B-B14F-4D97-AF65-F5344CB8AC3E}">
        <p14:creationId xmlns:p14="http://schemas.microsoft.com/office/powerpoint/2010/main" val="175028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Konversi List ke Set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5FE55-FC6F-40FA-89D1-8E48A91CDB88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41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80"/>
          <a:stretch/>
        </p:blipFill>
        <p:spPr>
          <a:xfrm>
            <a:off x="390327" y="1452563"/>
            <a:ext cx="8403034" cy="2863943"/>
          </a:xfrm>
        </p:spPr>
      </p:pic>
    </p:spTree>
    <p:extLst>
      <p:ext uri="{BB962C8B-B14F-4D97-AF65-F5344CB8AC3E}">
        <p14:creationId xmlns:p14="http://schemas.microsoft.com/office/powerpoint/2010/main" val="417632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Konversi List ke 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69F23-E52A-4AE3-9682-C6CEAC196E3A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42</a:t>
            </a:fld>
            <a:endParaRPr lang="id-ID" dirty="0"/>
          </a:p>
        </p:txBody>
      </p:sp>
      <p:sp>
        <p:nvSpPr>
          <p:cNvPr id="9" name="Rectangle 8"/>
          <p:cNvSpPr/>
          <p:nvPr/>
        </p:nvSpPr>
        <p:spPr>
          <a:xfrm>
            <a:off x="605115" y="4748608"/>
            <a:ext cx="63335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 smtClean="0"/>
              <a:t>Untuk mengkonversi list </a:t>
            </a:r>
            <a:r>
              <a:rPr lang="id-ID" dirty="0"/>
              <a:t>ke set dengan menggunakan fungsi </a:t>
            </a:r>
            <a:r>
              <a:rPr lang="id-ID" dirty="0" smtClean="0"/>
              <a:t>set yang disebut </a:t>
            </a:r>
            <a:r>
              <a:rPr lang="id-ID" dirty="0"/>
              <a:t>tipe-casting</a:t>
            </a:r>
            <a:r>
              <a:rPr lang="id-ID" dirty="0" smtClean="0"/>
              <a:t>. Cukup </a:t>
            </a:r>
            <a:r>
              <a:rPr lang="id-ID" dirty="0"/>
              <a:t>menggunakan </a:t>
            </a:r>
            <a:r>
              <a:rPr lang="id-ID" dirty="0" smtClean="0"/>
              <a:t>list sebagai </a:t>
            </a:r>
            <a:r>
              <a:rPr lang="id-ID" dirty="0"/>
              <a:t>input ke set fungsi.</a:t>
            </a:r>
          </a:p>
        </p:txBody>
      </p:sp>
      <p:pic>
        <p:nvPicPr>
          <p:cNvPr id="13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49" b="16325"/>
          <a:stretch/>
        </p:blipFill>
        <p:spPr>
          <a:xfrm>
            <a:off x="497903" y="1615443"/>
            <a:ext cx="8403034" cy="3039036"/>
          </a:xfrm>
        </p:spPr>
      </p:pic>
      <p:sp>
        <p:nvSpPr>
          <p:cNvPr id="14" name="Oval 13"/>
          <p:cNvSpPr/>
          <p:nvPr/>
        </p:nvSpPr>
        <p:spPr>
          <a:xfrm>
            <a:off x="2218765" y="2339788"/>
            <a:ext cx="578221" cy="8471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TextBox 15"/>
          <p:cNvSpPr txBox="1"/>
          <p:nvPr/>
        </p:nvSpPr>
        <p:spPr>
          <a:xfrm>
            <a:off x="1331258" y="3966881"/>
            <a:ext cx="1694329" cy="646331"/>
          </a:xfrm>
          <a:prstGeom prst="rect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d-ID" dirty="0" smtClean="0"/>
              <a:t>Konversi dari List ke Set</a:t>
            </a:r>
            <a:endParaRPr lang="id-ID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963271" y="3186952"/>
            <a:ext cx="430305" cy="7799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7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Operasi Set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AE3EF-E3CC-48F5-8045-46CB0418B799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43</a:t>
            </a:fld>
            <a:endParaRPr lang="id-ID" dirty="0"/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73" b="8070"/>
          <a:stretch/>
        </p:blipFill>
        <p:spPr>
          <a:xfrm>
            <a:off x="538244" y="1694330"/>
            <a:ext cx="8403034" cy="3361764"/>
          </a:xfrm>
        </p:spPr>
      </p:pic>
      <p:sp>
        <p:nvSpPr>
          <p:cNvPr id="11" name="TextBox 10"/>
          <p:cNvSpPr txBox="1"/>
          <p:nvPr/>
        </p:nvSpPr>
        <p:spPr>
          <a:xfrm>
            <a:off x="2998694" y="4236477"/>
            <a:ext cx="186914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d-ID" dirty="0" smtClean="0"/>
              <a:t>Diagram Venn Set A</a:t>
            </a:r>
            <a:endParaRPr lang="id-ID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719916" y="3913311"/>
            <a:ext cx="389965" cy="3231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62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Menambahkan elemen set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374DF-34A7-4273-80C3-087840D267D7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44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72" b="8355"/>
          <a:stretch/>
        </p:blipFill>
        <p:spPr>
          <a:xfrm>
            <a:off x="336539" y="2616324"/>
            <a:ext cx="8403034" cy="3348318"/>
          </a:xfrm>
        </p:spPr>
      </p:pic>
      <p:sp>
        <p:nvSpPr>
          <p:cNvPr id="3" name="Oval 2"/>
          <p:cNvSpPr/>
          <p:nvPr/>
        </p:nvSpPr>
        <p:spPr>
          <a:xfrm>
            <a:off x="655544" y="2958353"/>
            <a:ext cx="443753" cy="618565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7"/>
          <p:cNvSpPr txBox="1"/>
          <p:nvPr/>
        </p:nvSpPr>
        <p:spPr>
          <a:xfrm>
            <a:off x="584947" y="4318685"/>
            <a:ext cx="2918012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id-ID" dirty="0" smtClean="0"/>
              <a:t>Menambahkan elemen set ‘NSYNS” pada set A</a:t>
            </a:r>
            <a:endParaRPr lang="id-ID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921124" y="3617258"/>
            <a:ext cx="221876" cy="753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4947" y="1842247"/>
            <a:ext cx="725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 smtClean="0"/>
              <a:t>Untuk menambahkan elemen set menggunakan perintah </a:t>
            </a:r>
            <a:r>
              <a:rPr lang="id-ID" sz="2000" dirty="0" smtClean="0">
                <a:solidFill>
                  <a:srgbClr val="00B050"/>
                </a:solidFill>
              </a:rPr>
              <a:t>Add</a:t>
            </a:r>
            <a:r>
              <a:rPr lang="id-ID" sz="2000" dirty="0" smtClean="0"/>
              <a:t>.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359636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Menghapus elemen Set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BE82A-BACD-49B4-9AC4-6596DFDA86F5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45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03" b="8640"/>
          <a:stretch/>
        </p:blipFill>
        <p:spPr>
          <a:xfrm>
            <a:off x="444115" y="2514599"/>
            <a:ext cx="8403034" cy="3361765"/>
          </a:xfrm>
        </p:spPr>
      </p:pic>
      <p:sp>
        <p:nvSpPr>
          <p:cNvPr id="8" name="TextBox 7"/>
          <p:cNvSpPr txBox="1"/>
          <p:nvPr/>
        </p:nvSpPr>
        <p:spPr>
          <a:xfrm>
            <a:off x="820271" y="4289611"/>
            <a:ext cx="2918012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id-ID" dirty="0" smtClean="0"/>
              <a:t>Menghapus elemen set ‘NSYNS” pada set A</a:t>
            </a:r>
            <a:endParaRPr lang="id-ID" dirty="0"/>
          </a:p>
        </p:txBody>
      </p:sp>
      <p:sp>
        <p:nvSpPr>
          <p:cNvPr id="3" name="Oval 2"/>
          <p:cNvSpPr/>
          <p:nvPr/>
        </p:nvSpPr>
        <p:spPr>
          <a:xfrm>
            <a:off x="820271" y="2649070"/>
            <a:ext cx="679076" cy="88750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267384" y="3536576"/>
            <a:ext cx="221876" cy="753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4947" y="1842247"/>
            <a:ext cx="7254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 smtClean="0"/>
              <a:t>Untuk menghapus elemen set menggunakan perintah </a:t>
            </a:r>
            <a:r>
              <a:rPr lang="id-ID" sz="2000" dirty="0" smtClean="0">
                <a:solidFill>
                  <a:srgbClr val="00B050"/>
                </a:solidFill>
              </a:rPr>
              <a:t>remove</a:t>
            </a:r>
            <a:r>
              <a:rPr lang="id-ID" sz="2000" dirty="0" smtClean="0"/>
              <a:t>.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116633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Mengecek </a:t>
            </a:r>
            <a:r>
              <a:rPr lang="id-ID" dirty="0"/>
              <a:t>elemen dalam 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494F0-9934-4793-BDF4-E4CB65369D65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46</a:t>
            </a:fld>
            <a:endParaRPr lang="id-ID" dirty="0"/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03" b="9209"/>
          <a:stretch/>
        </p:blipFill>
        <p:spPr>
          <a:xfrm>
            <a:off x="584946" y="2581833"/>
            <a:ext cx="8403034" cy="3334871"/>
          </a:xfrm>
        </p:spPr>
      </p:pic>
      <p:sp>
        <p:nvSpPr>
          <p:cNvPr id="9" name="Oval 8"/>
          <p:cNvSpPr/>
          <p:nvPr/>
        </p:nvSpPr>
        <p:spPr>
          <a:xfrm>
            <a:off x="1721223" y="3886199"/>
            <a:ext cx="430306" cy="726141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981636" y="5179733"/>
            <a:ext cx="2918012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id-ID" dirty="0" smtClean="0"/>
              <a:t>Mengecek elemen set ‘AC/DC” pada set A</a:t>
            </a:r>
            <a:endParaRPr lang="id-ID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17057" y="4568546"/>
            <a:ext cx="215153" cy="6064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4946" y="1842247"/>
            <a:ext cx="8021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 smtClean="0"/>
              <a:t>Untuk mengecek  elemen dalam suatu set menggunakan perintah </a:t>
            </a:r>
            <a:r>
              <a:rPr lang="id-ID" sz="2000" dirty="0" smtClean="0">
                <a:solidFill>
                  <a:srgbClr val="00B050"/>
                </a:solidFill>
              </a:rPr>
              <a:t>in</a:t>
            </a:r>
            <a:r>
              <a:rPr lang="id-ID" sz="2000" dirty="0" smtClean="0"/>
              <a:t>.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307255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Operations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ACEFC-4CAF-42E3-B4D0-0473BC77791C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47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04" b="8924"/>
          <a:stretch/>
        </p:blipFill>
        <p:spPr>
          <a:xfrm>
            <a:off x="403774" y="2017060"/>
            <a:ext cx="8403034" cy="3348318"/>
          </a:xfrm>
        </p:spPr>
      </p:pic>
    </p:spTree>
    <p:extLst>
      <p:ext uri="{BB962C8B-B14F-4D97-AF65-F5344CB8AC3E}">
        <p14:creationId xmlns:p14="http://schemas.microsoft.com/office/powerpoint/2010/main" val="47179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Operasi Matematika pada Set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ABBEF-7D9A-4EAC-9A4C-D3D7C18E7F32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48</a:t>
            </a:fld>
            <a:endParaRPr lang="id-ID" dirty="0"/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03" b="13478"/>
          <a:stretch/>
        </p:blipFill>
        <p:spPr>
          <a:xfrm>
            <a:off x="634616" y="1458473"/>
            <a:ext cx="7513286" cy="2488833"/>
          </a:xfrm>
        </p:spPr>
      </p:pic>
      <p:pic>
        <p:nvPicPr>
          <p:cNvPr id="9" name="Content Placeholder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27" b="13479"/>
          <a:stretch/>
        </p:blipFill>
        <p:spPr>
          <a:xfrm>
            <a:off x="672352" y="3947306"/>
            <a:ext cx="7448656" cy="240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Operasi Matematika pada Set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1F31A-D9E4-4568-8DB5-B3E3C79A732F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49</a:t>
            </a:fld>
            <a:endParaRPr lang="id-ID" dirty="0"/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0" b="18317"/>
          <a:stretch/>
        </p:blipFill>
        <p:spPr>
          <a:xfrm>
            <a:off x="390327" y="2124635"/>
            <a:ext cx="8403034" cy="3550023"/>
          </a:xfrm>
        </p:spPr>
      </p:pic>
    </p:spTree>
    <p:extLst>
      <p:ext uri="{BB962C8B-B14F-4D97-AF65-F5344CB8AC3E}">
        <p14:creationId xmlns:p14="http://schemas.microsoft.com/office/powerpoint/2010/main" val="12420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Tuples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21475-0E7F-45A8-8EC9-7A2F7BD7A491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84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Python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terdapat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tipe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data: string, integer,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float.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Ketiga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tipe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tersebut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berada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satu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tuples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8" name="Google Shape;69;p16"/>
          <p:cNvPicPr preferRelativeResize="0"/>
          <p:nvPr/>
        </p:nvPicPr>
        <p:blipFill>
          <a:blip r:embed="rId3">
            <a:alphaModFix/>
          </a:blip>
          <a:srcRect l="6312" t="21389" r="6529" b="17969"/>
          <a:stretch>
            <a:fillRect/>
          </a:stretch>
        </p:blipFill>
        <p:spPr>
          <a:xfrm>
            <a:off x="1323834" y="2770489"/>
            <a:ext cx="6086901" cy="22655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Operasi Matematika pada Set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4350A-1983-4823-8002-0E6DDBE1F771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50</a:t>
            </a:fld>
            <a:endParaRPr lang="id-ID" dirty="0"/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3" b="33972"/>
          <a:stretch/>
        </p:blipFill>
        <p:spPr>
          <a:xfrm>
            <a:off x="188257" y="2367278"/>
            <a:ext cx="8815388" cy="2849587"/>
          </a:xfrm>
        </p:spPr>
      </p:pic>
      <p:sp>
        <p:nvSpPr>
          <p:cNvPr id="9" name="TextBox 8"/>
          <p:cNvSpPr txBox="1"/>
          <p:nvPr/>
        </p:nvSpPr>
        <p:spPr>
          <a:xfrm>
            <a:off x="430306" y="1344706"/>
            <a:ext cx="79068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2000" dirty="0" smtClean="0"/>
              <a:t>Intersection adalah operasi untuk mencari elemen yang sama yang dimiliki oleh dua set. Operasi intersection menggunakan simbol ampersand (&amp;).</a:t>
            </a:r>
            <a:endParaRPr lang="id-ID" sz="2000" dirty="0"/>
          </a:p>
        </p:txBody>
      </p:sp>
      <p:sp>
        <p:nvSpPr>
          <p:cNvPr id="10" name="Oval 9"/>
          <p:cNvSpPr/>
          <p:nvPr/>
        </p:nvSpPr>
        <p:spPr>
          <a:xfrm>
            <a:off x="3731556" y="3792072"/>
            <a:ext cx="524435" cy="65890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Box 10"/>
          <p:cNvSpPr txBox="1"/>
          <p:nvPr/>
        </p:nvSpPr>
        <p:spPr>
          <a:xfrm>
            <a:off x="3731556" y="5325035"/>
            <a:ext cx="1620373" cy="7078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d-ID" sz="2000" dirty="0" smtClean="0"/>
              <a:t>Operasi Intersection</a:t>
            </a:r>
            <a:endParaRPr lang="id-ID" sz="20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993773" y="4450976"/>
            <a:ext cx="107580" cy="8740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8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Operasi Matematika pada Set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F420-D958-4729-A93B-C328AC890BBE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51</a:t>
            </a:fld>
            <a:endParaRPr lang="id-ID" dirty="0"/>
          </a:p>
        </p:txBody>
      </p:sp>
      <p:pic>
        <p:nvPicPr>
          <p:cNvPr id="10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2" b="10917"/>
          <a:stretch/>
        </p:blipFill>
        <p:spPr>
          <a:xfrm>
            <a:off x="478216" y="2305708"/>
            <a:ext cx="8494427" cy="3792497"/>
          </a:xfrm>
        </p:spPr>
      </p:pic>
      <p:sp>
        <p:nvSpPr>
          <p:cNvPr id="11" name="TextBox 10"/>
          <p:cNvSpPr txBox="1"/>
          <p:nvPr/>
        </p:nvSpPr>
        <p:spPr>
          <a:xfrm>
            <a:off x="618565" y="1613647"/>
            <a:ext cx="6981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dirty="0" smtClean="0"/>
              <a:t>Union adalah operasi menggabungkan set</a:t>
            </a:r>
            <a:r>
              <a:rPr lang="id-ID" sz="2000" dirty="0"/>
              <a:t> </a:t>
            </a:r>
            <a:r>
              <a:rPr lang="id-ID" sz="2000" dirty="0" smtClean="0"/>
              <a:t>atau himpunan.  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115538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Operasi Matematika pada 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E1BE-0ED2-4C4E-AD8C-FB31A4BEFAD4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52</a:t>
            </a:fld>
            <a:endParaRPr lang="id-ID" dirty="0"/>
          </a:p>
        </p:txBody>
      </p:sp>
      <p:pic>
        <p:nvPicPr>
          <p:cNvPr id="11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3" b="17463"/>
          <a:stretch/>
        </p:blipFill>
        <p:spPr>
          <a:xfrm>
            <a:off x="184150" y="2136979"/>
            <a:ext cx="8815388" cy="3879443"/>
          </a:xfrm>
        </p:spPr>
      </p:pic>
    </p:spTree>
    <p:extLst>
      <p:ext uri="{BB962C8B-B14F-4D97-AF65-F5344CB8AC3E}">
        <p14:creationId xmlns:p14="http://schemas.microsoft.com/office/powerpoint/2010/main" val="193594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Operasi Matematika pada Set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E4643-9533-455E-8CC3-CF01027CC27C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53</a:t>
            </a:fld>
            <a:endParaRPr lang="id-ID" dirty="0"/>
          </a:p>
        </p:txBody>
      </p:sp>
      <p:sp>
        <p:nvSpPr>
          <p:cNvPr id="13" name="TextBox 12"/>
          <p:cNvSpPr txBox="1"/>
          <p:nvPr/>
        </p:nvSpPr>
        <p:spPr>
          <a:xfrm>
            <a:off x="1237128" y="1667435"/>
            <a:ext cx="68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Subset :  sebuah himpunan adalah bagian dari himpunan besar.</a:t>
            </a:r>
            <a:endParaRPr lang="id-ID" dirty="0"/>
          </a:p>
        </p:txBody>
      </p:sp>
      <p:pic>
        <p:nvPicPr>
          <p:cNvPr id="15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94"/>
          <a:stretch/>
        </p:blipFill>
        <p:spPr>
          <a:xfrm>
            <a:off x="390327" y="1452563"/>
            <a:ext cx="8403034" cy="4101072"/>
          </a:xfrm>
        </p:spPr>
      </p:pic>
    </p:spTree>
    <p:extLst>
      <p:ext uri="{BB962C8B-B14F-4D97-AF65-F5344CB8AC3E}">
        <p14:creationId xmlns:p14="http://schemas.microsoft.com/office/powerpoint/2010/main" val="32516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Dictionar</a:t>
            </a:r>
            <a:r>
              <a:rPr lang="id-ID" dirty="0" smtClean="0"/>
              <a:t>y (Kamus)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317581" y="2482758"/>
            <a:ext cx="6188745" cy="445492"/>
          </a:xfrm>
        </p:spPr>
        <p:txBody>
          <a:bodyPr>
            <a:normAutofit/>
          </a:bodyPr>
          <a:lstStyle/>
          <a:p>
            <a:r>
              <a:rPr lang="id-ID" dirty="0" smtClean="0"/>
              <a:t>Bagian </a:t>
            </a:r>
            <a:r>
              <a:rPr lang="id-ID" dirty="0"/>
              <a:t>4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12A0E-5680-4D35-A1A4-A57D9E8A49EA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54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0388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Dictionary (Kamus)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E10B2-86FB-4DB0-A55F-8B1C7B488FAC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55</a:t>
            </a:fld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Dictionary (kamus ) adalah </a:t>
            </a:r>
            <a:r>
              <a:rPr lang="id-ID" dirty="0"/>
              <a:t>adalah jenis koleksi dalam </a:t>
            </a:r>
            <a:r>
              <a:rPr lang="id-ID" dirty="0" smtClean="0"/>
              <a:t>Python yang memiliki Key dan Value.</a:t>
            </a:r>
            <a:r>
              <a:rPr lang="id-ID" dirty="0"/>
              <a:t/>
            </a:r>
            <a:br>
              <a:rPr lang="id-ID" dirty="0"/>
            </a:br>
            <a:endParaRPr lang="id-ID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9" t="3419" r="13162" b="8894"/>
          <a:stretch/>
        </p:blipFill>
        <p:spPr>
          <a:xfrm>
            <a:off x="1594337" y="2497014"/>
            <a:ext cx="5633003" cy="371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6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Dictionary (Kamus)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Untuk membuat Dictionary (kamus ) dalam Python di gunakan kurung kurawal </a:t>
            </a:r>
            <a:r>
              <a:rPr lang="id-ID" dirty="0" smtClean="0">
                <a:solidFill>
                  <a:srgbClr val="FF0000"/>
                </a:solidFill>
              </a:rPr>
              <a:t>{ }</a:t>
            </a:r>
            <a:r>
              <a:rPr lang="id-ID" dirty="0" smtClean="0"/>
              <a:t>.</a:t>
            </a:r>
          </a:p>
          <a:p>
            <a:r>
              <a:rPr lang="id-ID" dirty="0" smtClean="0"/>
              <a:t>Key </a:t>
            </a:r>
            <a:r>
              <a:rPr lang="id-ID" dirty="0"/>
              <a:t>adalah elemen </a:t>
            </a:r>
            <a:r>
              <a:rPr lang="id-ID" dirty="0" smtClean="0"/>
              <a:t>pertama, bersifat tetap dan harus </a:t>
            </a:r>
            <a:r>
              <a:rPr lang="id-ID" dirty="0"/>
              <a:t> </a:t>
            </a:r>
            <a:r>
              <a:rPr lang="id-ID" dirty="0" smtClean="0"/>
              <a:t>unik</a:t>
            </a:r>
            <a:r>
              <a:rPr lang="id-ID" dirty="0"/>
              <a:t>. Setiap </a:t>
            </a:r>
            <a:r>
              <a:rPr lang="id-ID" dirty="0" smtClean="0"/>
              <a:t>key </a:t>
            </a:r>
            <a:r>
              <a:rPr lang="id-ID" dirty="0"/>
              <a:t>diikuti oleh </a:t>
            </a:r>
            <a:r>
              <a:rPr lang="id-ID" dirty="0" smtClean="0"/>
              <a:t>value (nilai) </a:t>
            </a:r>
            <a:r>
              <a:rPr lang="id-ID" dirty="0"/>
              <a:t>yang </a:t>
            </a:r>
            <a:r>
              <a:rPr lang="id-ID" dirty="0" smtClean="0"/>
              <a:t>dipisahkan oleh </a:t>
            </a:r>
            <a:r>
              <a:rPr lang="id-ID" dirty="0"/>
              <a:t>titik dua. </a:t>
            </a:r>
            <a:endParaRPr lang="id-ID" dirty="0" smtClean="0"/>
          </a:p>
          <a:p>
            <a:r>
              <a:rPr lang="id-ID" dirty="0" smtClean="0"/>
              <a:t>Value (Nilai) dapat  berniai tetap, berubah-ubah, dan boleh bernilai sama.</a:t>
            </a:r>
          </a:p>
          <a:p>
            <a:r>
              <a:rPr lang="id-ID" dirty="0" smtClean="0"/>
              <a:t>Setiap Key dan value dipisahkan dengan  tanda koma. </a:t>
            </a:r>
            <a:r>
              <a:rPr lang="id-ID" dirty="0"/>
              <a:t/>
            </a:r>
            <a:br>
              <a:rPr lang="id-ID" dirty="0"/>
            </a:b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22E86-8956-4816-8E9B-C8379C96D60A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56</a:t>
            </a:fld>
            <a:endParaRPr lang="id-ID" dirty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58" b="15621"/>
          <a:stretch/>
        </p:blipFill>
        <p:spPr>
          <a:xfrm>
            <a:off x="390327" y="4548554"/>
            <a:ext cx="8403034" cy="73800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27538" y="4548554"/>
            <a:ext cx="1465385" cy="73800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764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Dictionary (Kamus)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4B804-5D02-4B69-9E7C-6CDF2FF51332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57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1" b="62260"/>
          <a:stretch/>
        </p:blipFill>
        <p:spPr>
          <a:xfrm>
            <a:off x="437219" y="3751385"/>
            <a:ext cx="8403034" cy="1266092"/>
          </a:xfrm>
        </p:spPr>
      </p:pic>
      <p:sp>
        <p:nvSpPr>
          <p:cNvPr id="3" name="TextBox 2"/>
          <p:cNvSpPr txBox="1"/>
          <p:nvPr/>
        </p:nvSpPr>
        <p:spPr>
          <a:xfrm>
            <a:off x="1184031" y="1875692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Berikut adalah contoh Dictionary (kamus) dari album, di mana key nya adalah  judul album dan Value (nilai) nya adalah tahun rilis.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520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Dictionary (Kamus)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485A-03F9-4E31-90D7-CA57031EB750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58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4" t="34515" r="31263" b="31491"/>
          <a:stretch/>
        </p:blipFill>
        <p:spPr>
          <a:xfrm>
            <a:off x="304801" y="2455984"/>
            <a:ext cx="3739661" cy="1606061"/>
          </a:xfrm>
        </p:spPr>
      </p:pic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3" t="38237" r="30565" b="10150"/>
          <a:stretch/>
        </p:blipFill>
        <p:spPr>
          <a:xfrm>
            <a:off x="4665784" y="2039815"/>
            <a:ext cx="3798277" cy="24384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044462" y="2907323"/>
            <a:ext cx="480646" cy="3516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TextBox 8"/>
          <p:cNvSpPr txBox="1"/>
          <p:nvPr/>
        </p:nvSpPr>
        <p:spPr>
          <a:xfrm>
            <a:off x="738553" y="1393484"/>
            <a:ext cx="7725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Dictionary (kamus) dapat ditambahkan yaitu dengan menambahkan pasangan key dan value.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396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Dictionary (Kamus)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AA5B6-DC34-4B97-9BB0-655C16405E7D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59</a:t>
            </a:fld>
            <a:endParaRPr lang="id-ID" dirty="0"/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1" t="36748" r="30007" b="10399"/>
          <a:stretch/>
        </p:blipFill>
        <p:spPr>
          <a:xfrm>
            <a:off x="879230" y="2520985"/>
            <a:ext cx="6848672" cy="3601826"/>
          </a:xfrm>
        </p:spPr>
      </p:pic>
      <p:sp>
        <p:nvSpPr>
          <p:cNvPr id="9" name="TextBox 8"/>
          <p:cNvSpPr txBox="1"/>
          <p:nvPr/>
        </p:nvSpPr>
        <p:spPr>
          <a:xfrm>
            <a:off x="1301262" y="2063262"/>
            <a:ext cx="575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/>
              <a:t>Dictionary (kamus ) dapat ditetapkan menjadi variabel.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6313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Tuples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66077-E82C-4DC7-A6E7-E16E529633CD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71527"/>
            <a:ext cx="8814723" cy="84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diberikan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positif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maupun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negatif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sehingga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diakses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kumimoji="0" lang="en-US" sz="2000" i="0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Google Shape;74;p17"/>
          <p:cNvPicPr preferRelativeResize="0"/>
          <p:nvPr/>
        </p:nvPicPr>
        <p:blipFill>
          <a:blip r:embed="rId3">
            <a:alphaModFix/>
          </a:blip>
          <a:srcRect l="6968" t="20825" r="21695" b="15713"/>
          <a:stretch>
            <a:fillRect/>
          </a:stretch>
        </p:blipFill>
        <p:spPr>
          <a:xfrm>
            <a:off x="1473959" y="2634018"/>
            <a:ext cx="5595582" cy="25111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Dictionary (Kamus)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8895F-FE4B-412B-B7BB-261C2C17C59E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60</a:t>
            </a:fld>
            <a:endParaRPr lang="id-ID" dirty="0"/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8" r="23589" b="17099"/>
          <a:stretch/>
        </p:blipFill>
        <p:spPr>
          <a:xfrm>
            <a:off x="1594339" y="2998529"/>
            <a:ext cx="6248399" cy="3307387"/>
          </a:xfrm>
        </p:spPr>
      </p:pic>
      <p:sp>
        <p:nvSpPr>
          <p:cNvPr id="10" name="TextBox 9"/>
          <p:cNvSpPr txBox="1"/>
          <p:nvPr/>
        </p:nvSpPr>
        <p:spPr>
          <a:xfrm>
            <a:off x="1172308" y="1817078"/>
            <a:ext cx="73503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dirty="0" smtClean="0"/>
              <a:t>Key </a:t>
            </a:r>
            <a:r>
              <a:rPr lang="id-ID" dirty="0"/>
              <a:t>digunakan untuk mencari </a:t>
            </a:r>
            <a:r>
              <a:rPr lang="id-ID" dirty="0" smtClean="0"/>
              <a:t>Value. Digunakan kurung siku [ ]; </a:t>
            </a:r>
            <a:r>
              <a:rPr lang="id-ID" dirty="0"/>
              <a:t>argumen </a:t>
            </a:r>
            <a:r>
              <a:rPr lang="id-ID" dirty="0" smtClean="0"/>
              <a:t>untuk melakukan pencarian berdasarkan key, dan selanjutnya menghasilkan </a:t>
            </a:r>
            <a:r>
              <a:rPr lang="id-ID" dirty="0"/>
              <a:t>nilai</a:t>
            </a:r>
            <a:r>
              <a:rPr lang="id-ID" dirty="0" smtClean="0"/>
              <a:t>. </a:t>
            </a:r>
          </a:p>
          <a:p>
            <a:pPr algn="just"/>
            <a:r>
              <a:rPr lang="id-ID" dirty="0" smtClean="0"/>
              <a:t>Misalkan menggunakan </a:t>
            </a:r>
            <a:r>
              <a:rPr lang="id-ID" dirty="0"/>
              <a:t>kunci </a:t>
            </a:r>
            <a:r>
              <a:rPr lang="id-ID" dirty="0" smtClean="0"/>
              <a:t>“Thriller," </a:t>
            </a:r>
            <a:r>
              <a:rPr lang="id-ID" dirty="0"/>
              <a:t>ini </a:t>
            </a:r>
            <a:r>
              <a:rPr lang="id-ID" dirty="0" smtClean="0"/>
              <a:t>menghasilkan value 1982.</a:t>
            </a:r>
          </a:p>
          <a:p>
            <a:pPr algn="just"/>
            <a:r>
              <a:rPr lang="id-ID" dirty="0"/>
              <a:t/>
            </a:r>
            <a:br>
              <a:rPr lang="id-ID" dirty="0"/>
            </a:b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8506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Dictionary (Kamus)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1169-F6B3-4D35-938C-A9C4EA6B60D9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61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2" r="10476" b="3203"/>
          <a:stretch/>
        </p:blipFill>
        <p:spPr>
          <a:xfrm>
            <a:off x="390327" y="1840523"/>
            <a:ext cx="7522750" cy="4185139"/>
          </a:xfrm>
        </p:spPr>
      </p:pic>
      <p:sp>
        <p:nvSpPr>
          <p:cNvPr id="8" name="Rectangle 7"/>
          <p:cNvSpPr/>
          <p:nvPr/>
        </p:nvSpPr>
        <p:spPr>
          <a:xfrm>
            <a:off x="832338" y="5580185"/>
            <a:ext cx="1805354" cy="726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/>
          <p:cNvSpPr/>
          <p:nvPr/>
        </p:nvSpPr>
        <p:spPr>
          <a:xfrm>
            <a:off x="6459415" y="5797061"/>
            <a:ext cx="1242647" cy="2930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807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Dictionary (Kamus)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D51FF-4166-4228-8B3F-D2CF22925AB4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62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b="22558"/>
          <a:stretch/>
        </p:blipFill>
        <p:spPr>
          <a:xfrm>
            <a:off x="390327" y="2602522"/>
            <a:ext cx="8403034" cy="2930771"/>
          </a:xfrm>
        </p:spPr>
      </p:pic>
      <p:sp>
        <p:nvSpPr>
          <p:cNvPr id="3" name="TextBox 2"/>
          <p:cNvSpPr txBox="1"/>
          <p:nvPr/>
        </p:nvSpPr>
        <p:spPr>
          <a:xfrm>
            <a:off x="750277" y="1852246"/>
            <a:ext cx="817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/>
              <a:t>Untuk menghapus elemen dari Dictionary (kamus) menggunakan perintah </a:t>
            </a:r>
            <a:r>
              <a:rPr lang="id-ID" dirty="0" smtClean="0">
                <a:solidFill>
                  <a:srgbClr val="FF0000"/>
                </a:solidFill>
              </a:rPr>
              <a:t>del</a:t>
            </a:r>
            <a:r>
              <a:rPr lang="id-ID" dirty="0" smtClean="0"/>
              <a:t>.</a:t>
            </a:r>
            <a:endParaRPr lang="id-ID" dirty="0"/>
          </a:p>
        </p:txBody>
      </p:sp>
      <p:sp>
        <p:nvSpPr>
          <p:cNvPr id="8" name="Oval 7"/>
          <p:cNvSpPr/>
          <p:nvPr/>
        </p:nvSpPr>
        <p:spPr>
          <a:xfrm>
            <a:off x="5111262" y="3376245"/>
            <a:ext cx="844061" cy="574431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399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Dictionary (Kamus)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06233-E618-40E4-8402-531FA44E8B18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63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7" r="18289" b="28016"/>
          <a:stretch/>
        </p:blipFill>
        <p:spPr>
          <a:xfrm>
            <a:off x="1058542" y="2989384"/>
            <a:ext cx="6866258" cy="2790093"/>
          </a:xfrm>
        </p:spPr>
      </p:pic>
      <p:sp>
        <p:nvSpPr>
          <p:cNvPr id="3" name="TextBox 2"/>
          <p:cNvSpPr txBox="1"/>
          <p:nvPr/>
        </p:nvSpPr>
        <p:spPr>
          <a:xfrm>
            <a:off x="1172307" y="1648489"/>
            <a:ext cx="6940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dirty="0" smtClean="0"/>
              <a:t>Untuk mengecek apakah terdapat key tertentu dalam Dictionary (kamus) digunakan perintah </a:t>
            </a:r>
            <a:r>
              <a:rPr lang="id-ID" dirty="0" smtClean="0">
                <a:solidFill>
                  <a:srgbClr val="FF0000"/>
                </a:solidFill>
              </a:rPr>
              <a:t>in</a:t>
            </a:r>
            <a:r>
              <a:rPr lang="id-ID" dirty="0" smtClean="0"/>
              <a:t>. Jika key terdapat dalam kamus akan menghasilkan true, jika tidak terdapat key akan menghasilkan false.</a:t>
            </a:r>
            <a:endParaRPr lang="id-ID" dirty="0"/>
          </a:p>
        </p:txBody>
      </p:sp>
      <p:sp>
        <p:nvSpPr>
          <p:cNvPr id="8" name="Oval 7"/>
          <p:cNvSpPr/>
          <p:nvPr/>
        </p:nvSpPr>
        <p:spPr>
          <a:xfrm>
            <a:off x="6717321" y="3305905"/>
            <a:ext cx="691663" cy="46892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212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Dictionary (Kamus)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8DE27-6D26-4C62-9B87-E3623FAD2C5F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64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9" t="-496" r="18289" b="26031"/>
          <a:stretch/>
        </p:blipFill>
        <p:spPr>
          <a:xfrm>
            <a:off x="1234388" y="1792532"/>
            <a:ext cx="6889704" cy="3518022"/>
          </a:xfrm>
        </p:spPr>
      </p:pic>
    </p:spTree>
    <p:extLst>
      <p:ext uri="{BB962C8B-B14F-4D97-AF65-F5344CB8AC3E}">
        <p14:creationId xmlns:p14="http://schemas.microsoft.com/office/powerpoint/2010/main" val="220804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Dictionary (Kamus)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C7A3F-B963-4F7D-AFA9-12E63CDD3FA3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65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2" r="4756" b="9655"/>
          <a:stretch/>
        </p:blipFill>
        <p:spPr>
          <a:xfrm>
            <a:off x="390327" y="1658814"/>
            <a:ext cx="8003396" cy="3634154"/>
          </a:xfrm>
        </p:spPr>
      </p:pic>
      <p:sp>
        <p:nvSpPr>
          <p:cNvPr id="8" name="Oval 7"/>
          <p:cNvSpPr/>
          <p:nvPr/>
        </p:nvSpPr>
        <p:spPr>
          <a:xfrm>
            <a:off x="492369" y="4513383"/>
            <a:ext cx="1242647" cy="55098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336431" y="5064367"/>
            <a:ext cx="246184" cy="3649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97523" y="5429746"/>
            <a:ext cx="3651738" cy="70788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id-ID" sz="2000" dirty="0" smtClean="0"/>
              <a:t>Untuk melihat semua key dalam Dictionary (kamus)</a:t>
            </a:r>
            <a:r>
              <a:rPr lang="id-ID" dirty="0" smtClean="0"/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2067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Dictionary (Kamus)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405C0-6ABD-413D-83C9-0EF2483BEE56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66</a:t>
            </a:fld>
            <a:endParaRPr lang="id-ID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6" b="13625"/>
          <a:stretch/>
        </p:blipFill>
        <p:spPr>
          <a:xfrm>
            <a:off x="413774" y="1524000"/>
            <a:ext cx="8403034" cy="3528646"/>
          </a:xfrm>
        </p:spPr>
      </p:pic>
      <p:sp>
        <p:nvSpPr>
          <p:cNvPr id="3" name="Oval 2"/>
          <p:cNvSpPr/>
          <p:nvPr/>
        </p:nvSpPr>
        <p:spPr>
          <a:xfrm>
            <a:off x="1137138" y="4607169"/>
            <a:ext cx="1570893" cy="55098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7"/>
          <p:cNvSpPr txBox="1"/>
          <p:nvPr/>
        </p:nvSpPr>
        <p:spPr>
          <a:xfrm>
            <a:off x="1506415" y="5423684"/>
            <a:ext cx="3651738" cy="70788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id-ID" sz="2000" dirty="0" smtClean="0"/>
              <a:t>Untuk melihat semua value dalam Dictionary (kamus)</a:t>
            </a:r>
            <a:r>
              <a:rPr lang="id-ID" dirty="0" smtClean="0"/>
              <a:t>.</a:t>
            </a:r>
            <a:endParaRPr lang="id-ID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215662" y="5158153"/>
            <a:ext cx="140676" cy="2655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0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xmlns="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xmlns="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xmlns="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xmlns="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5BB2E-77A6-4F36-B52B-730645AE87E9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Struktur Data pada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22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Tuples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F5ED-5609-45A4-B598-4F0823344748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71527"/>
            <a:ext cx="8814723" cy="848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ditambahkan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elemennya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(+)</a:t>
            </a:r>
            <a:endParaRPr kumimoji="0" lang="en-US" sz="2000" i="0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Google Shape;79;p18"/>
          <p:cNvPicPr preferRelativeResize="0"/>
          <p:nvPr/>
        </p:nvPicPr>
        <p:blipFill>
          <a:blip r:embed="rId3">
            <a:alphaModFix/>
          </a:blip>
          <a:srcRect l="10776" t="23081" r="15828" b="10918"/>
          <a:stretch>
            <a:fillRect/>
          </a:stretch>
        </p:blipFill>
        <p:spPr>
          <a:xfrm>
            <a:off x="586846" y="2702269"/>
            <a:ext cx="6305266" cy="319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7724633" y="5390865"/>
            <a:ext cx="1078173" cy="34119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Indeks</a:t>
            </a:r>
            <a:endParaRPr lang="en-US" b="1" dirty="0"/>
          </a:p>
        </p:txBody>
      </p:sp>
      <p:sp>
        <p:nvSpPr>
          <p:cNvPr id="12" name="Right Arrow 11"/>
          <p:cNvSpPr/>
          <p:nvPr/>
        </p:nvSpPr>
        <p:spPr>
          <a:xfrm rot="10800000">
            <a:off x="6864823" y="5459103"/>
            <a:ext cx="764275" cy="2456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Tuples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A977A-A60A-4570-9CD3-4C68153AF74F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8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71527"/>
            <a:ext cx="8814723" cy="1612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Pemotongan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endParaRPr lang="en-US" sz="2000" u="sng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Pemotongan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tuples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mengambil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beberapa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anggota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tuples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indeks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tuples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ke-1:</a:t>
            </a:r>
          </a:p>
        </p:txBody>
      </p:sp>
      <p:pic>
        <p:nvPicPr>
          <p:cNvPr id="7" name="Google Shape;84;p19"/>
          <p:cNvPicPr preferRelativeResize="0"/>
          <p:nvPr/>
        </p:nvPicPr>
        <p:blipFill>
          <a:blip r:embed="rId3">
            <a:alphaModFix/>
          </a:blip>
          <a:srcRect l="13990" t="23928" r="13094" b="51534"/>
          <a:stretch>
            <a:fillRect/>
          </a:stretch>
        </p:blipFill>
        <p:spPr>
          <a:xfrm>
            <a:off x="641446" y="3111703"/>
            <a:ext cx="6318914" cy="1187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4;p19"/>
          <p:cNvPicPr preferRelativeResize="0"/>
          <p:nvPr/>
        </p:nvPicPr>
        <p:blipFill>
          <a:blip r:embed="rId3">
            <a:alphaModFix/>
          </a:blip>
          <a:srcRect l="13990" t="59983" r="27451" b="26149"/>
          <a:stretch>
            <a:fillRect/>
          </a:stretch>
        </p:blipFill>
        <p:spPr>
          <a:xfrm>
            <a:off x="1435293" y="5472766"/>
            <a:ext cx="5074693" cy="6710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" name="Group 30"/>
          <p:cNvGrpSpPr/>
          <p:nvPr/>
        </p:nvGrpSpPr>
        <p:grpSpPr>
          <a:xfrm>
            <a:off x="875730" y="4329423"/>
            <a:ext cx="8172734" cy="884036"/>
            <a:chOff x="875730" y="3510543"/>
            <a:chExt cx="8172734" cy="884036"/>
          </a:xfrm>
        </p:grpSpPr>
        <p:sp>
          <p:nvSpPr>
            <p:cNvPr id="9" name="Rectangle 8"/>
            <p:cNvSpPr/>
            <p:nvPr/>
          </p:nvSpPr>
          <p:spPr>
            <a:xfrm>
              <a:off x="1978924" y="3944204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75730" y="3932830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0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677244" y="3946476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35132" y="3948748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3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97996" y="3951020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4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710220" y="3939644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5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rot="5400000">
              <a:off x="1985749" y="3732663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855259" y="3721290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2670412" y="3734938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3898710" y="3775881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5672919" y="3707642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6682853" y="3721290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7356141" y="3930556"/>
              <a:ext cx="1692323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70C0"/>
                  </a:solidFill>
                </a:rPr>
                <a:t>Batas </a:t>
              </a:r>
              <a:r>
                <a:rPr lang="en-US" b="1" dirty="0" err="1" smtClean="0">
                  <a:solidFill>
                    <a:srgbClr val="0070C0"/>
                  </a:solidFill>
                </a:rPr>
                <a:t>Indeks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29" name="Left Arrow 28"/>
            <p:cNvSpPr/>
            <p:nvPr/>
          </p:nvSpPr>
          <p:spPr>
            <a:xfrm>
              <a:off x="7042245" y="4053385"/>
              <a:ext cx="450376" cy="19106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16907" y="3985146"/>
              <a:ext cx="368490" cy="409433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Tuples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06245-E304-4564-B5E9-69A8456D211C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Struktur Data pada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9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03287"/>
            <a:ext cx="8814723" cy="1530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lvl="0">
              <a:spcBef>
                <a:spcPts val="1000"/>
              </a:spcBef>
              <a:defRPr/>
            </a:pP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Pemotongan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endParaRPr lang="en-US" sz="2000" u="sng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000"/>
              </a:spcBef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Pemotongan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mengambil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beberapa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tuples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0">
              <a:spcBef>
                <a:spcPts val="1000"/>
              </a:spcBef>
              <a:defRPr/>
            </a:pPr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000"/>
              </a:spcBef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ke-2:</a:t>
            </a:r>
          </a:p>
        </p:txBody>
      </p:sp>
      <p:pic>
        <p:nvPicPr>
          <p:cNvPr id="8" name="Google Shape;89;p20"/>
          <p:cNvPicPr preferRelativeResize="0"/>
          <p:nvPr/>
        </p:nvPicPr>
        <p:blipFill>
          <a:blip r:embed="rId3">
            <a:alphaModFix/>
          </a:blip>
          <a:srcRect l="13916" t="24774" r="12571" b="51534"/>
          <a:stretch>
            <a:fillRect/>
          </a:stretch>
        </p:blipFill>
        <p:spPr>
          <a:xfrm>
            <a:off x="532255" y="3002504"/>
            <a:ext cx="6428103" cy="122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9;p20"/>
          <p:cNvPicPr preferRelativeResize="0"/>
          <p:nvPr/>
        </p:nvPicPr>
        <p:blipFill>
          <a:blip r:embed="rId3">
            <a:alphaModFix/>
          </a:blip>
          <a:srcRect l="13916" t="58009" r="23054" b="26995"/>
          <a:stretch>
            <a:fillRect/>
          </a:stretch>
        </p:blipFill>
        <p:spPr>
          <a:xfrm>
            <a:off x="1271516" y="5527344"/>
            <a:ext cx="5429535" cy="7256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793843" y="4315761"/>
            <a:ext cx="8172734" cy="877206"/>
            <a:chOff x="793843" y="4315761"/>
            <a:chExt cx="8172734" cy="877206"/>
          </a:xfrm>
        </p:grpSpPr>
        <p:sp>
          <p:nvSpPr>
            <p:cNvPr id="12" name="Rectangle 11"/>
            <p:cNvSpPr/>
            <p:nvPr/>
          </p:nvSpPr>
          <p:spPr>
            <a:xfrm>
              <a:off x="1897037" y="4749422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3843" y="4738048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0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95357" y="4751694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53245" y="4753966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3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616109" y="4756238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4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628333" y="4744862"/>
              <a:ext cx="368489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5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 rot="5400000">
              <a:off x="1903862" y="4537881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773372" y="4526508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2588525" y="4540156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3816823" y="4581099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5591032" y="4512860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6600966" y="4526508"/>
              <a:ext cx="395786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7274254" y="4735774"/>
              <a:ext cx="1692323" cy="4367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70C0"/>
                  </a:solidFill>
                </a:rPr>
                <a:t>Batas </a:t>
              </a:r>
              <a:r>
                <a:rPr lang="en-US" b="1" dirty="0" err="1" smtClean="0">
                  <a:solidFill>
                    <a:srgbClr val="0070C0"/>
                  </a:solidFill>
                </a:rPr>
                <a:t>Indeks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sp>
          <p:nvSpPr>
            <p:cNvPr id="25" name="Left Arrow 24"/>
            <p:cNvSpPr/>
            <p:nvPr/>
          </p:nvSpPr>
          <p:spPr>
            <a:xfrm>
              <a:off x="6960358" y="4858603"/>
              <a:ext cx="450376" cy="19106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6564572" y="4776716"/>
            <a:ext cx="368490" cy="40943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3472</TotalTime>
  <Words>4658</Words>
  <Application>Microsoft Office PowerPoint</Application>
  <PresentationFormat>On-screen Show (4:3)</PresentationFormat>
  <Paragraphs>855</Paragraphs>
  <Slides>67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Arial</vt:lpstr>
      <vt:lpstr>Calibri</vt:lpstr>
      <vt:lpstr>Calibri Light</vt:lpstr>
      <vt:lpstr>Courier New</vt:lpstr>
      <vt:lpstr>HP Simplified</vt:lpstr>
      <vt:lpstr>Product Sans</vt:lpstr>
      <vt:lpstr>Segoe UI Light</vt:lpstr>
      <vt:lpstr>Office Theme</vt:lpstr>
      <vt:lpstr>1_Office Theme</vt:lpstr>
      <vt:lpstr>2_Office Theme</vt:lpstr>
      <vt:lpstr>PowerPoint Presentation</vt:lpstr>
      <vt:lpstr>Struktur Data dalam Python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Tuples</vt:lpstr>
      <vt:lpstr>Lists</vt:lpstr>
      <vt:lpstr>List</vt:lpstr>
      <vt:lpstr>List</vt:lpstr>
      <vt:lpstr>List</vt:lpstr>
      <vt:lpstr>List</vt:lpstr>
      <vt:lpstr>List</vt:lpstr>
      <vt:lpstr>List</vt:lpstr>
      <vt:lpstr>List</vt:lpstr>
      <vt:lpstr>List</vt:lpstr>
      <vt:lpstr>List</vt:lpstr>
      <vt:lpstr>List</vt:lpstr>
      <vt:lpstr>List</vt:lpstr>
      <vt:lpstr>List</vt:lpstr>
      <vt:lpstr>List</vt:lpstr>
      <vt:lpstr>List</vt:lpstr>
      <vt:lpstr>List</vt:lpstr>
      <vt:lpstr>List</vt:lpstr>
      <vt:lpstr>List</vt:lpstr>
      <vt:lpstr>PowerPoint Presentation</vt:lpstr>
      <vt:lpstr>Sets</vt:lpstr>
      <vt:lpstr>Set </vt:lpstr>
      <vt:lpstr>Membuat sebuah Set</vt:lpstr>
      <vt:lpstr>Sets: Creating a Set</vt:lpstr>
      <vt:lpstr>Konversi List ke Set</vt:lpstr>
      <vt:lpstr>Konversi List ke Set</vt:lpstr>
      <vt:lpstr>Operasi Set</vt:lpstr>
      <vt:lpstr>Menambahkan elemen set</vt:lpstr>
      <vt:lpstr>Menghapus elemen Set</vt:lpstr>
      <vt:lpstr>Mengecek elemen dalam Set</vt:lpstr>
      <vt:lpstr>Set Operations</vt:lpstr>
      <vt:lpstr>Operasi Matematika pada Set</vt:lpstr>
      <vt:lpstr>Operasi Matematika pada Set</vt:lpstr>
      <vt:lpstr>Operasi Matematika pada Set</vt:lpstr>
      <vt:lpstr>Operasi Matematika pada Set</vt:lpstr>
      <vt:lpstr>Operasi Matematika pada Set</vt:lpstr>
      <vt:lpstr>Operasi Matematika pada Set</vt:lpstr>
      <vt:lpstr>Dictionary (Kamus)</vt:lpstr>
      <vt:lpstr>Dictionary (Kamus)</vt:lpstr>
      <vt:lpstr>Dictionary (Kamus)</vt:lpstr>
      <vt:lpstr>Dictionary (Kamus)</vt:lpstr>
      <vt:lpstr>Dictionary (Kamus)</vt:lpstr>
      <vt:lpstr>Dictionary (Kamus)</vt:lpstr>
      <vt:lpstr>Dictionary (Kamus)</vt:lpstr>
      <vt:lpstr>Dictionary (Kamus)</vt:lpstr>
      <vt:lpstr>Dictionary (Kamus)</vt:lpstr>
      <vt:lpstr>Dictionary (Kamus)</vt:lpstr>
      <vt:lpstr>Dictionary (Kamus)</vt:lpstr>
      <vt:lpstr>Dictionary (Kamus)</vt:lpstr>
      <vt:lpstr>Dictionary (Kamus)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536</cp:revision>
  <dcterms:created xsi:type="dcterms:W3CDTF">2019-04-17T03:34:48Z</dcterms:created>
  <dcterms:modified xsi:type="dcterms:W3CDTF">2019-06-28T13:46:46Z</dcterms:modified>
</cp:coreProperties>
</file>